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4"/>
  </p:notesMasterIdLst>
  <p:sldIdLst>
    <p:sldId id="256" r:id="rId2"/>
    <p:sldId id="271" r:id="rId3"/>
    <p:sldId id="272" r:id="rId4"/>
    <p:sldId id="257" r:id="rId5"/>
    <p:sldId id="258" r:id="rId6"/>
    <p:sldId id="273" r:id="rId7"/>
    <p:sldId id="275" r:id="rId8"/>
    <p:sldId id="274" r:id="rId9"/>
    <p:sldId id="282" r:id="rId10"/>
    <p:sldId id="284" r:id="rId11"/>
    <p:sldId id="285" r:id="rId12"/>
    <p:sldId id="286" r:id="rId13"/>
    <p:sldId id="287" r:id="rId14"/>
    <p:sldId id="283" r:id="rId15"/>
    <p:sldId id="288" r:id="rId16"/>
    <p:sldId id="289" r:id="rId17"/>
    <p:sldId id="291" r:id="rId18"/>
    <p:sldId id="295" r:id="rId19"/>
    <p:sldId id="296" r:id="rId20"/>
    <p:sldId id="290" r:id="rId21"/>
    <p:sldId id="292" r:id="rId22"/>
    <p:sldId id="293" r:id="rId23"/>
    <p:sldId id="294" r:id="rId24"/>
    <p:sldId id="297" r:id="rId25"/>
    <p:sldId id="300" r:id="rId26"/>
    <p:sldId id="301" r:id="rId27"/>
    <p:sldId id="302" r:id="rId28"/>
    <p:sldId id="298" r:id="rId29"/>
    <p:sldId id="304" r:id="rId30"/>
    <p:sldId id="305" r:id="rId31"/>
    <p:sldId id="306" r:id="rId32"/>
    <p:sldId id="309" r:id="rId33"/>
    <p:sldId id="299" r:id="rId34"/>
    <p:sldId id="307" r:id="rId35"/>
    <p:sldId id="308" r:id="rId36"/>
    <p:sldId id="264" r:id="rId37"/>
    <p:sldId id="310" r:id="rId38"/>
    <p:sldId id="277" r:id="rId39"/>
    <p:sldId id="313" r:id="rId40"/>
    <p:sldId id="321" r:id="rId41"/>
    <p:sldId id="311" r:id="rId42"/>
    <p:sldId id="312" r:id="rId43"/>
    <p:sldId id="281" r:id="rId44"/>
    <p:sldId id="314" r:id="rId45"/>
    <p:sldId id="315" r:id="rId46"/>
    <p:sldId id="316" r:id="rId47"/>
    <p:sldId id="317" r:id="rId48"/>
    <p:sldId id="318" r:id="rId49"/>
    <p:sldId id="319" r:id="rId50"/>
    <p:sldId id="320" r:id="rId51"/>
    <p:sldId id="303" r:id="rId52"/>
    <p:sldId id="276"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ben haj yahia" initials="abhy" lastIdx="1" clrIdx="0">
    <p:extLst>
      <p:ext uri="{19B8F6BF-5375-455C-9EA6-DF929625EA0E}">
        <p15:presenceInfo xmlns:p15="http://schemas.microsoft.com/office/powerpoint/2012/main" userId="728567bc57ab46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98" autoAdjust="0"/>
  </p:normalViewPr>
  <p:slideViewPr>
    <p:cSldViewPr snapToGrid="0">
      <p:cViewPr>
        <p:scale>
          <a:sx n="104" d="100"/>
          <a:sy n="104" d="100"/>
        </p:scale>
        <p:origin x="1280" y="1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pytorch.org/hub/intelisl_midas_v2/"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Okay</a:t>
            </a:r>
            <a:r>
              <a:rPr lang="fr-CH" dirty="0"/>
              <a:t>, </a:t>
            </a:r>
            <a:r>
              <a:rPr lang="en-US" noProof="0" dirty="0"/>
              <a:t>so</a:t>
            </a:r>
            <a:r>
              <a:rPr lang="fr-CH" dirty="0"/>
              <a:t> hello </a:t>
            </a:r>
            <a:r>
              <a:rPr lang="en-US" noProof="0" dirty="0"/>
              <a:t>everyone</a:t>
            </a:r>
            <a:r>
              <a:rPr lang="fr-CH" dirty="0"/>
              <a:t>, </a:t>
            </a:r>
            <a:r>
              <a:rPr lang="fr-CH" dirty="0" err="1"/>
              <a:t>My</a:t>
            </a:r>
            <a:r>
              <a:rPr lang="fr-CH" dirty="0"/>
              <a:t> </a:t>
            </a:r>
            <a:r>
              <a:rPr lang="fr-CH" dirty="0" err="1"/>
              <a:t>name</a:t>
            </a:r>
            <a:r>
              <a:rPr lang="fr-CH" dirty="0"/>
              <a:t> </a:t>
            </a:r>
            <a:r>
              <a:rPr lang="fr-CH" dirty="0" err="1"/>
              <a:t>is</a:t>
            </a:r>
            <a:r>
              <a:rPr lang="fr-CH" dirty="0"/>
              <a:t> ahmed ben haj yahia and </a:t>
            </a:r>
            <a:r>
              <a:rPr lang="fr-CH" dirty="0" err="1"/>
              <a:t>Today</a:t>
            </a:r>
            <a:r>
              <a:rPr lang="fr-CH" dirty="0"/>
              <a:t> </a:t>
            </a:r>
            <a:r>
              <a:rPr lang="fr-CH" dirty="0" err="1"/>
              <a:t>i’m</a:t>
            </a:r>
            <a:r>
              <a:rPr lang="fr-CH" dirty="0"/>
              <a:t> </a:t>
            </a:r>
            <a:r>
              <a:rPr lang="fr-CH" dirty="0" err="1"/>
              <a:t>presenting</a:t>
            </a:r>
            <a:r>
              <a:rPr lang="fr-CH" dirty="0"/>
              <a:t> </a:t>
            </a:r>
            <a:r>
              <a:rPr lang="fr-CH" dirty="0" err="1"/>
              <a:t>my</a:t>
            </a:r>
            <a:r>
              <a:rPr lang="fr-CH" dirty="0"/>
              <a:t> contribution to the </a:t>
            </a:r>
            <a:r>
              <a:rPr lang="fr-CH" dirty="0" err="1"/>
              <a:t>BmAI</a:t>
            </a:r>
            <a:r>
              <a:rPr lang="fr-CH" dirty="0"/>
              <a:t> </a:t>
            </a:r>
            <a:r>
              <a:rPr lang="fr-CH" dirty="0" err="1"/>
              <a:t>project</a:t>
            </a:r>
            <a:r>
              <a:rPr lang="fr-CH" dirty="0"/>
              <a:t> </a:t>
            </a:r>
            <a:r>
              <a:rPr lang="fr-CH" dirty="0" err="1"/>
              <a:t>which</a:t>
            </a:r>
            <a:r>
              <a:rPr lang="fr-CH" dirty="0"/>
              <a:t> tackles the </a:t>
            </a:r>
            <a:r>
              <a:rPr lang="fr-CH" dirty="0" err="1"/>
              <a:t>problem</a:t>
            </a:r>
            <a:r>
              <a:rPr lang="fr-CH" dirty="0"/>
              <a:t> of malnutrition in </a:t>
            </a:r>
            <a:r>
              <a:rPr lang="fr-CH" dirty="0" err="1"/>
              <a:t>developping</a:t>
            </a:r>
            <a:r>
              <a:rPr lang="fr-CH" dirty="0"/>
              <a:t> countries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Now lets present the data, which consists of </a:t>
            </a:r>
          </a:p>
          <a:p>
            <a:r>
              <a:rPr lang="en-US" dirty="0"/>
              <a:t>two different datasets of children images, collected from two different counties.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Images from New Guinea </a:t>
            </a:r>
            <a:r>
              <a:rPr lang="en-US" sz="1100" b="0" i="0" dirty="0">
                <a:solidFill>
                  <a:srgbClr val="000000"/>
                </a:solidFill>
                <a:effectLst/>
                <a:latin typeface="Helvetica Neue"/>
              </a:rPr>
              <a:t>are of new born children. in a lying position and mainly capture the front side.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Children Images from Cambodia have</a:t>
            </a:r>
            <a:r>
              <a:rPr lang="en-US" b="0" i="0" dirty="0">
                <a:solidFill>
                  <a:srgbClr val="000000"/>
                </a:solidFill>
                <a:effectLst/>
                <a:latin typeface="Helvetica Neue"/>
              </a:rPr>
              <a:t> a wide range of ages. So we can find babies in a lying position, but there is mainly images of standing children.  and For almost each standing child, this dataset captures front and side images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solidFill>
                  <a:srgbClr val="000000"/>
                </a:solidFill>
                <a:effectLst/>
                <a:latin typeface="Helvetica Neue"/>
              </a:rPr>
              <a:t>Notice the big difference in size between the two datasets</a:t>
            </a:r>
            <a:endParaRPr lang="en-US" sz="1100" i="0" dirty="0">
              <a:solidFill>
                <a:schemeClr val="tx1"/>
              </a:solidFill>
              <a:effectLst/>
              <a:latin typeface="+mj-lt"/>
            </a:endParaRPr>
          </a:p>
          <a:p>
            <a:pPr marL="158750" indent="0">
              <a:buNone/>
            </a:pPr>
            <a:endParaRPr lang="en-US" dirty="0"/>
          </a:p>
        </p:txBody>
      </p:sp>
    </p:spTree>
    <p:extLst>
      <p:ext uri="{BB962C8B-B14F-4D97-AF65-F5344CB8AC3E}">
        <p14:creationId xmlns:p14="http://schemas.microsoft.com/office/powerpoint/2010/main" val="184111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Now, </a:t>
            </a:r>
          </a:p>
          <a:p>
            <a:r>
              <a:rPr lang="en-US" b="0" i="0" dirty="0">
                <a:solidFill>
                  <a:srgbClr val="000000"/>
                </a:solidFill>
                <a:effectLst/>
                <a:latin typeface="Helvetica Neue"/>
              </a:rPr>
              <a:t>for Guinee images, </a:t>
            </a:r>
          </a:p>
          <a:p>
            <a:r>
              <a:rPr lang="en-US" b="0" i="0" dirty="0">
                <a:solidFill>
                  <a:srgbClr val="000000"/>
                </a:solidFill>
                <a:effectLst/>
                <a:latin typeface="Helvetica Neue"/>
              </a:rPr>
              <a:t>the data is balanced in SEX,</a:t>
            </a:r>
          </a:p>
          <a:p>
            <a:r>
              <a:rPr lang="en-US" b="0" i="0" dirty="0">
                <a:solidFill>
                  <a:srgbClr val="000000"/>
                </a:solidFill>
                <a:effectLst/>
                <a:latin typeface="Helvetica Neue"/>
              </a:rPr>
              <a:t>And we can see the correlation map between the attributes.</a:t>
            </a:r>
          </a:p>
          <a:p>
            <a:r>
              <a:rPr lang="en-US" b="0" i="0" dirty="0">
                <a:solidFill>
                  <a:srgbClr val="000000"/>
                </a:solidFill>
                <a:effectLst/>
                <a:latin typeface="Helvetica Neue"/>
              </a:rPr>
              <a:t>As we could imagine, we can see that </a:t>
            </a:r>
            <a:r>
              <a:rPr lang="en-US" b="1" i="0" dirty="0">
                <a:solidFill>
                  <a:srgbClr val="000000"/>
                </a:solidFill>
                <a:effectLst/>
                <a:latin typeface="Helvetica Neue"/>
              </a:rPr>
              <a:t>Height and Weight are highly correlated</a:t>
            </a:r>
            <a:r>
              <a:rPr lang="en-US" b="0" i="0" dirty="0">
                <a:solidFill>
                  <a:srgbClr val="000000"/>
                </a:solidFill>
                <a:effectLst/>
                <a:latin typeface="Helvetica Neue"/>
              </a:rPr>
              <a:t>.</a:t>
            </a:r>
          </a:p>
          <a:p>
            <a:r>
              <a:rPr lang="en-US" b="0" i="0" dirty="0">
                <a:solidFill>
                  <a:srgbClr val="000000"/>
                </a:solidFill>
                <a:effectLst/>
                <a:latin typeface="Helvetica Neue"/>
              </a:rPr>
              <a:t>but We can also see that </a:t>
            </a:r>
            <a:r>
              <a:rPr lang="en-US" b="1" i="0" dirty="0">
                <a:solidFill>
                  <a:srgbClr val="000000"/>
                </a:solidFill>
                <a:effectLst/>
                <a:latin typeface="Helvetica Neue"/>
              </a:rPr>
              <a:t>SEX</a:t>
            </a:r>
            <a:r>
              <a:rPr lang="en-US" b="0" i="0" dirty="0">
                <a:solidFill>
                  <a:srgbClr val="000000"/>
                </a:solidFill>
                <a:effectLst/>
                <a:latin typeface="Helvetica Neue"/>
              </a:rPr>
              <a:t> and </a:t>
            </a:r>
            <a:r>
              <a:rPr lang="en-US" b="1" i="0" dirty="0">
                <a:solidFill>
                  <a:srgbClr val="000000"/>
                </a:solidFill>
                <a:effectLst/>
                <a:latin typeface="Helvetica Neue"/>
              </a:rPr>
              <a:t>Age</a:t>
            </a:r>
            <a:r>
              <a:rPr lang="en-US" b="0" i="0" dirty="0">
                <a:solidFill>
                  <a:srgbClr val="000000"/>
                </a:solidFill>
                <a:effectLst/>
                <a:latin typeface="Helvetica Neue"/>
              </a:rPr>
              <a:t> are almost </a:t>
            </a:r>
            <a:r>
              <a:rPr lang="en-US" b="1" i="0" dirty="0">
                <a:solidFill>
                  <a:srgbClr val="000000"/>
                </a:solidFill>
                <a:effectLst/>
                <a:latin typeface="Helvetica Neue"/>
              </a:rPr>
              <a:t>uncorrelated with both height</a:t>
            </a:r>
            <a:r>
              <a:rPr lang="en-US" b="0" i="0" dirty="0">
                <a:solidFill>
                  <a:srgbClr val="000000"/>
                </a:solidFill>
                <a:effectLst/>
                <a:latin typeface="Helvetica Neue"/>
              </a:rPr>
              <a:t> and </a:t>
            </a:r>
            <a:r>
              <a:rPr lang="en-US" b="1" i="0" dirty="0">
                <a:solidFill>
                  <a:srgbClr val="000000"/>
                </a:solidFill>
                <a:effectLst/>
                <a:latin typeface="Helvetica Neue"/>
              </a:rPr>
              <a:t>weight</a:t>
            </a:r>
            <a:endParaRPr lang="en-US" b="0" i="0" dirty="0">
              <a:solidFill>
                <a:srgbClr val="000000"/>
              </a:solidFill>
              <a:effectLst/>
              <a:latin typeface="Helvetica Neue"/>
            </a:endParaRPr>
          </a:p>
        </p:txBody>
      </p:sp>
    </p:spTree>
    <p:extLst>
      <p:ext uri="{BB962C8B-B14F-4D97-AF65-F5344CB8AC3E}">
        <p14:creationId xmlns:p14="http://schemas.microsoft.com/office/powerpoint/2010/main" val="986222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b="0" i="0" dirty="0">
                <a:solidFill>
                  <a:srgbClr val="000000"/>
                </a:solidFill>
                <a:effectLst/>
                <a:latin typeface="Helvetica Neue"/>
              </a:rPr>
              <a:t>Now,</a:t>
            </a:r>
          </a:p>
          <a:p>
            <a:pPr marL="457200" indent="-298450"/>
            <a:r>
              <a:rPr lang="en-US" b="0" i="0" dirty="0">
                <a:solidFill>
                  <a:srgbClr val="000000"/>
                </a:solidFill>
                <a:effectLst/>
                <a:latin typeface="Helvetica Neue"/>
              </a:rPr>
              <a:t>For Cambodia </a:t>
            </a:r>
          </a:p>
          <a:p>
            <a:pPr marL="457200" indent="-298450"/>
            <a:r>
              <a:rPr lang="en-US" b="0" i="0" dirty="0">
                <a:solidFill>
                  <a:srgbClr val="000000"/>
                </a:solidFill>
                <a:effectLst/>
                <a:latin typeface="Helvetica Neue"/>
              </a:rPr>
              <a:t>The data is also balanced in SEX</a:t>
            </a:r>
          </a:p>
          <a:p>
            <a:pPr marL="457200" indent="-298450"/>
            <a:r>
              <a:rPr lang="en-US" b="0" i="0" dirty="0">
                <a:solidFill>
                  <a:srgbClr val="000000"/>
                </a:solidFill>
                <a:effectLst/>
                <a:latin typeface="Helvetica Neue"/>
              </a:rPr>
              <a:t>For correlations we can see that</a:t>
            </a:r>
          </a:p>
          <a:p>
            <a:pPr marL="457200" indent="-298450"/>
            <a:r>
              <a:rPr lang="en-US" b="0" i="0" dirty="0">
                <a:solidFill>
                  <a:srgbClr val="000000"/>
                </a:solidFill>
                <a:effectLst/>
                <a:latin typeface="Helvetica Neue"/>
              </a:rPr>
              <a:t>Height and weight are highly correlated (more than what we saw before for guinea)</a:t>
            </a:r>
          </a:p>
          <a:p>
            <a:pPr marL="457200" indent="-298450"/>
            <a:r>
              <a:rPr lang="en-US" b="0" i="0" dirty="0">
                <a:solidFill>
                  <a:srgbClr val="000000"/>
                </a:solidFill>
                <a:effectLst/>
                <a:latin typeface="Helvetica Neue"/>
              </a:rPr>
              <a:t>Now for age, we see that it is highly correlated with both height and weight and that’s because the data have a wide range of ages. (from </a:t>
            </a:r>
            <a:r>
              <a:rPr lang="en-US" sz="1100" b="1" dirty="0">
                <a:solidFill>
                  <a:schemeClr val="tx1"/>
                </a:solidFill>
                <a:latin typeface="+mj-lt"/>
              </a:rPr>
              <a:t>6</a:t>
            </a:r>
            <a:r>
              <a:rPr lang="en-US" sz="1100" b="1" i="0" dirty="0">
                <a:solidFill>
                  <a:schemeClr val="tx1"/>
                </a:solidFill>
                <a:effectLst/>
                <a:latin typeface="+mj-lt"/>
              </a:rPr>
              <a:t>days to almost 7years)</a:t>
            </a:r>
          </a:p>
          <a:p>
            <a:pPr marL="457200" indent="-298450"/>
            <a:r>
              <a:rPr lang="en-US" b="0" i="0" dirty="0">
                <a:solidFill>
                  <a:srgbClr val="000000"/>
                </a:solidFill>
                <a:effectLst/>
                <a:latin typeface="Helvetica Neue"/>
              </a:rPr>
              <a:t>Whereas sex is almost uncorrelated with height and weight.</a:t>
            </a:r>
          </a:p>
        </p:txBody>
      </p:sp>
    </p:spTree>
    <p:extLst>
      <p:ext uri="{BB962C8B-B14F-4D97-AF65-F5344CB8AC3E}">
        <p14:creationId xmlns:p14="http://schemas.microsoft.com/office/powerpoint/2010/main" val="2311337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b="0" i="0" dirty="0">
                <a:solidFill>
                  <a:srgbClr val="000000"/>
                </a:solidFill>
                <a:effectLst/>
                <a:latin typeface="Helvetica Neue"/>
              </a:rPr>
              <a:t>For both datasets,</a:t>
            </a:r>
          </a:p>
          <a:p>
            <a:pPr marL="457200" indent="-298450"/>
            <a:r>
              <a:rPr lang="en-US" b="0" i="0" dirty="0">
                <a:solidFill>
                  <a:srgbClr val="000000"/>
                </a:solidFill>
                <a:effectLst/>
                <a:latin typeface="Helvetica Neue"/>
              </a:rPr>
              <a:t> images are in </a:t>
            </a:r>
            <a:r>
              <a:rPr lang="en-US" b="1" i="0" dirty="0">
                <a:solidFill>
                  <a:srgbClr val="000000"/>
                </a:solidFill>
                <a:effectLst/>
                <a:latin typeface="Helvetica Neue"/>
              </a:rPr>
              <a:t>different sizes</a:t>
            </a:r>
            <a:r>
              <a:rPr lang="en-US" b="0" i="0" dirty="0">
                <a:solidFill>
                  <a:srgbClr val="000000"/>
                </a:solidFill>
                <a:effectLst/>
                <a:latin typeface="Helvetica Neue"/>
              </a:rPr>
              <a:t>. </a:t>
            </a:r>
          </a:p>
          <a:p>
            <a:pPr marL="457200" indent="-298450"/>
            <a:r>
              <a:rPr lang="en-US" b="0" i="0" dirty="0">
                <a:solidFill>
                  <a:srgbClr val="000000"/>
                </a:solidFill>
                <a:effectLst/>
                <a:latin typeface="Helvetica Neue"/>
              </a:rPr>
              <a:t>And Open pose was trained on 256x256 images, so </a:t>
            </a:r>
          </a:p>
          <a:p>
            <a:pPr marL="457200" indent="-298450"/>
            <a:r>
              <a:rPr lang="en-US" b="0" i="0" dirty="0">
                <a:solidFill>
                  <a:srgbClr val="000000"/>
                </a:solidFill>
                <a:effectLst/>
                <a:latin typeface="Helvetica Neue"/>
              </a:rPr>
              <a:t>we resize all our images to that dimension</a:t>
            </a:r>
          </a:p>
          <a:p>
            <a:pPr marL="457200" indent="-298450"/>
            <a:r>
              <a:rPr lang="en-US" b="0" i="0" dirty="0">
                <a:solidFill>
                  <a:srgbClr val="000000"/>
                </a:solidFill>
                <a:effectLst/>
                <a:latin typeface="Helvetica Neue"/>
              </a:rPr>
              <a:t>by using </a:t>
            </a:r>
            <a:r>
              <a:rPr lang="en-US" b="1" i="0" dirty="0">
                <a:solidFill>
                  <a:srgbClr val="000000"/>
                </a:solidFill>
                <a:effectLst/>
                <a:latin typeface="Helvetica Neue"/>
              </a:rPr>
              <a:t>padding</a:t>
            </a:r>
            <a:r>
              <a:rPr lang="en-US" b="0" i="0" dirty="0">
                <a:solidFill>
                  <a:srgbClr val="000000"/>
                </a:solidFill>
                <a:effectLst/>
                <a:latin typeface="Helvetica Neue"/>
              </a:rPr>
              <a:t> on the resized images, </a:t>
            </a:r>
          </a:p>
          <a:p>
            <a:pPr marL="457200" indent="-298450"/>
            <a:r>
              <a:rPr lang="en-US" b="0" i="0" dirty="0">
                <a:solidFill>
                  <a:srgbClr val="000000"/>
                </a:solidFill>
                <a:effectLst/>
                <a:latin typeface="Helvetica Neue"/>
              </a:rPr>
              <a:t>we keep </a:t>
            </a:r>
            <a:r>
              <a:rPr lang="en-US" b="1" i="0" dirty="0">
                <a:solidFill>
                  <a:srgbClr val="000000"/>
                </a:solidFill>
                <a:effectLst/>
                <a:latin typeface="Helvetica Neue"/>
              </a:rPr>
              <a:t>the aspect ratio unchanged</a:t>
            </a:r>
            <a:r>
              <a:rPr lang="en-US" b="0" i="0" dirty="0">
                <a:solidFill>
                  <a:srgbClr val="000000"/>
                </a:solidFill>
                <a:effectLst/>
                <a:latin typeface="Helvetica Neue"/>
              </a:rPr>
              <a:t> </a:t>
            </a:r>
            <a:endParaRPr lang="en-US" dirty="0"/>
          </a:p>
        </p:txBody>
      </p:sp>
    </p:spTree>
    <p:extLst>
      <p:ext uri="{BB962C8B-B14F-4D97-AF65-F5344CB8AC3E}">
        <p14:creationId xmlns:p14="http://schemas.microsoft.com/office/powerpoint/2010/main" val="2103522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The first approach, </a:t>
            </a:r>
          </a:p>
          <a:p>
            <a:r>
              <a:rPr lang="en-US" dirty="0"/>
              <a:t>consists of using the whole pretrained lightweight network of OpenPose as feature extractor. </a:t>
            </a:r>
          </a:p>
          <a:p>
            <a:r>
              <a:rPr lang="en-US" dirty="0"/>
              <a:t>The resulting Part Affinity fields which are the connected joints, are then</a:t>
            </a:r>
          </a:p>
          <a:p>
            <a:r>
              <a:rPr lang="en-US" dirty="0"/>
              <a:t> fed to our simple regression model consisting of a Pooling layer and some fully connected layers with the output being the predicted Height and weight.</a:t>
            </a:r>
          </a:p>
        </p:txBody>
      </p:sp>
    </p:spTree>
    <p:extLst>
      <p:ext uri="{BB962C8B-B14F-4D97-AF65-F5344CB8AC3E}">
        <p14:creationId xmlns:p14="http://schemas.microsoft.com/office/powerpoint/2010/main" val="337416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As expected, </a:t>
            </a:r>
          </a:p>
          <a:p>
            <a:r>
              <a:rPr lang="en-US" b="0" i="0" dirty="0">
                <a:solidFill>
                  <a:srgbClr val="000000"/>
                </a:solidFill>
                <a:effectLst/>
                <a:latin typeface="Helvetica Neue"/>
              </a:rPr>
              <a:t>You can see that the model </a:t>
            </a:r>
            <a:r>
              <a:rPr lang="en-US" b="1" i="0" dirty="0">
                <a:solidFill>
                  <a:srgbClr val="000000"/>
                </a:solidFill>
                <a:effectLst/>
                <a:latin typeface="Helvetica Neue"/>
              </a:rPr>
              <a:t>did not perform well</a:t>
            </a:r>
            <a:r>
              <a:rPr lang="en-US" b="0" i="0" dirty="0">
                <a:solidFill>
                  <a:srgbClr val="000000"/>
                </a:solidFill>
                <a:effectLst/>
                <a:latin typeface="Helvetica Neue"/>
              </a:rPr>
              <a:t> and </a:t>
            </a:r>
          </a:p>
          <a:p>
            <a:r>
              <a:rPr lang="en-US" b="0" i="0" dirty="0">
                <a:solidFill>
                  <a:srgbClr val="000000"/>
                </a:solidFill>
                <a:effectLst/>
                <a:latin typeface="Helvetica Neue"/>
              </a:rPr>
              <a:t>we are far from our 5% goal. </a:t>
            </a:r>
          </a:p>
          <a:p>
            <a:r>
              <a:rPr lang="en-US" b="0" i="0" dirty="0">
                <a:solidFill>
                  <a:srgbClr val="000000"/>
                </a:solidFill>
                <a:effectLst/>
                <a:latin typeface="Helvetica Neue"/>
              </a:rPr>
              <a:t>The regression only uses Part Affinity Fields which are the </a:t>
            </a:r>
            <a:r>
              <a:rPr lang="en-US" b="1" i="0" dirty="0">
                <a:solidFill>
                  <a:srgbClr val="000000"/>
                </a:solidFill>
                <a:effectLst/>
                <a:latin typeface="Helvetica Neue"/>
              </a:rPr>
              <a:t>connected joints</a:t>
            </a:r>
            <a:r>
              <a:rPr lang="en-US" b="0" i="0" dirty="0">
                <a:solidFill>
                  <a:srgbClr val="000000"/>
                </a:solidFill>
                <a:effectLst/>
                <a:latin typeface="Helvetica Neue"/>
              </a:rPr>
              <a:t> to make its prediction, and this is </a:t>
            </a:r>
            <a:r>
              <a:rPr lang="en-US" b="1" i="0" dirty="0">
                <a:solidFill>
                  <a:srgbClr val="000000"/>
                </a:solidFill>
                <a:effectLst/>
                <a:latin typeface="Helvetica Neue"/>
              </a:rPr>
              <a:t>not enough</a:t>
            </a:r>
            <a:r>
              <a:rPr lang="en-US" b="0" i="0" dirty="0">
                <a:solidFill>
                  <a:srgbClr val="000000"/>
                </a:solidFill>
                <a:effectLst/>
                <a:latin typeface="Helvetica Neue"/>
              </a:rPr>
              <a:t> </a:t>
            </a:r>
          </a:p>
          <a:p>
            <a:r>
              <a:rPr lang="en-US" b="0" i="0" dirty="0">
                <a:solidFill>
                  <a:srgbClr val="000000"/>
                </a:solidFill>
                <a:effectLst/>
                <a:latin typeface="Helvetica Neue"/>
              </a:rPr>
              <a:t>because we lose a lot of information from the initial image</a:t>
            </a:r>
          </a:p>
          <a:p>
            <a:r>
              <a:rPr lang="en-US" b="0" i="0" dirty="0">
                <a:solidFill>
                  <a:srgbClr val="000000"/>
                </a:solidFill>
                <a:effectLst/>
                <a:latin typeface="Helvetica Neue"/>
              </a:rPr>
              <a:t>The big difference in performance between Guinea and Cambodia </a:t>
            </a:r>
          </a:p>
          <a:p>
            <a:r>
              <a:rPr lang="en-US" b="0" i="0" dirty="0">
                <a:solidFill>
                  <a:srgbClr val="000000"/>
                </a:solidFill>
                <a:effectLst/>
                <a:latin typeface="Helvetica Neue"/>
              </a:rPr>
              <a:t>may be explained by the fact that Guinee data consists of only 7 hundred images and this is not enough for a model of this complexity.</a:t>
            </a:r>
          </a:p>
          <a:p>
            <a:endParaRPr lang="en-US" b="0" i="0" dirty="0">
              <a:solidFill>
                <a:srgbClr val="000000"/>
              </a:solidFill>
              <a:effectLst/>
              <a:latin typeface="Helvetica Neue"/>
            </a:endParaRPr>
          </a:p>
          <a:p>
            <a:r>
              <a:rPr lang="en-US" b="0" i="0" dirty="0">
                <a:solidFill>
                  <a:srgbClr val="000000"/>
                </a:solidFill>
                <a:effectLst/>
                <a:latin typeface="Helvetica Neue"/>
              </a:rPr>
              <a:t>(here we did not use any data transformation)</a:t>
            </a:r>
            <a:endParaRPr lang="en-US" dirty="0"/>
          </a:p>
        </p:txBody>
      </p:sp>
    </p:spTree>
    <p:extLst>
      <p:ext uri="{BB962C8B-B14F-4D97-AF65-F5344CB8AC3E}">
        <p14:creationId xmlns:p14="http://schemas.microsoft.com/office/powerpoint/2010/main" val="1943691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So as a next step, </a:t>
            </a:r>
          </a:p>
          <a:p>
            <a:r>
              <a:rPr lang="en-US" b="0" i="0" dirty="0">
                <a:solidFill>
                  <a:srgbClr val="000000"/>
                </a:solidFill>
                <a:effectLst/>
                <a:latin typeface="Helvetica Neue"/>
              </a:rPr>
              <a:t>we visualized the feature maps of each phase in the OpenPose lightweight network </a:t>
            </a:r>
          </a:p>
          <a:p>
            <a:r>
              <a:rPr lang="en-US" b="0" i="0" dirty="0">
                <a:solidFill>
                  <a:srgbClr val="000000"/>
                </a:solidFill>
                <a:effectLst/>
                <a:latin typeface="Helvetica Neue"/>
              </a:rPr>
              <a:t>and we created </a:t>
            </a:r>
            <a:r>
              <a:rPr lang="en-US" b="1" i="0" dirty="0">
                <a:solidFill>
                  <a:srgbClr val="000000"/>
                </a:solidFill>
                <a:effectLst/>
                <a:latin typeface="Helvetica Neue"/>
              </a:rPr>
              <a:t>4 models</a:t>
            </a:r>
            <a:r>
              <a:rPr lang="en-US" b="0" i="0" dirty="0">
                <a:solidFill>
                  <a:srgbClr val="000000"/>
                </a:solidFill>
                <a:effectLst/>
                <a:latin typeface="Helvetica Neue"/>
              </a:rPr>
              <a:t> with same regression part but with </a:t>
            </a:r>
            <a:r>
              <a:rPr lang="en-US" b="1" i="0" dirty="0">
                <a:solidFill>
                  <a:srgbClr val="000000"/>
                </a:solidFill>
                <a:effectLst/>
                <a:latin typeface="Helvetica Neue"/>
              </a:rPr>
              <a:t>different inference models</a:t>
            </a:r>
            <a:r>
              <a:rPr lang="en-US" b="0" i="0" dirty="0">
                <a:solidFill>
                  <a:srgbClr val="000000"/>
                </a:solidFill>
                <a:effectLst/>
                <a:latin typeface="Helvetica Neue"/>
              </a:rPr>
              <a:t>,</a:t>
            </a:r>
          </a:p>
          <a:p>
            <a:pPr algn="l">
              <a:buFont typeface="+mj-lt"/>
              <a:buAutoNum type="arabicPeriod"/>
            </a:pPr>
            <a:r>
              <a:rPr lang="en-US" b="1" i="0" dirty="0">
                <a:solidFill>
                  <a:srgbClr val="000000"/>
                </a:solidFill>
                <a:effectLst/>
                <a:latin typeface="Helvetica Neue"/>
              </a:rPr>
              <a:t>So In Baseline_1</a:t>
            </a:r>
            <a:r>
              <a:rPr lang="en-US" b="0" i="0" dirty="0">
                <a:solidFill>
                  <a:srgbClr val="000000"/>
                </a:solidFill>
                <a:effectLst/>
                <a:latin typeface="Helvetica Neue"/>
              </a:rPr>
              <a:t> the Inference model stops halfway through Mobilenet_v1.</a:t>
            </a:r>
          </a:p>
          <a:p>
            <a:pPr algn="l">
              <a:buFont typeface="+mj-lt"/>
              <a:buAutoNum type="arabicPeriod"/>
            </a:pPr>
            <a:r>
              <a:rPr lang="en-US" b="1" i="0" dirty="0">
                <a:solidFill>
                  <a:srgbClr val="000000"/>
                </a:solidFill>
                <a:effectLst/>
                <a:latin typeface="Helvetica Neue"/>
              </a:rPr>
              <a:t>In Baseline_2</a:t>
            </a:r>
            <a:r>
              <a:rPr lang="en-US" b="0" i="0" dirty="0">
                <a:solidFill>
                  <a:srgbClr val="000000"/>
                </a:solidFill>
                <a:effectLst/>
                <a:latin typeface="Helvetica Neue"/>
              </a:rPr>
              <a:t> : Inference model is basically Mobilenet_v1 .</a:t>
            </a:r>
          </a:p>
          <a:p>
            <a:pPr algn="l">
              <a:buFont typeface="+mj-lt"/>
              <a:buAutoNum type="arabicPeriod"/>
            </a:pPr>
            <a:r>
              <a:rPr lang="en-US" b="1" i="0" dirty="0">
                <a:solidFill>
                  <a:srgbClr val="000000"/>
                </a:solidFill>
                <a:effectLst/>
                <a:latin typeface="Helvetica Neue"/>
              </a:rPr>
              <a:t>In Baseline_3</a:t>
            </a:r>
            <a:r>
              <a:rPr lang="en-US" b="0" i="0" dirty="0">
                <a:solidFill>
                  <a:srgbClr val="000000"/>
                </a:solidFill>
                <a:effectLst/>
                <a:latin typeface="Helvetica Neue"/>
              </a:rPr>
              <a:t> : Inference model stops after Convolutional Pose Machines.</a:t>
            </a:r>
          </a:p>
          <a:p>
            <a:pPr algn="l">
              <a:buFont typeface="+mj-lt"/>
              <a:buAutoNum type="arabicPeriod"/>
            </a:pPr>
            <a:r>
              <a:rPr lang="en-US" b="1" i="0" dirty="0">
                <a:solidFill>
                  <a:srgbClr val="000000"/>
                </a:solidFill>
                <a:effectLst/>
                <a:latin typeface="Helvetica Neue"/>
              </a:rPr>
              <a:t>And in Baseline_4</a:t>
            </a:r>
            <a:r>
              <a:rPr lang="en-US" b="0" i="0" dirty="0">
                <a:solidFill>
                  <a:srgbClr val="000000"/>
                </a:solidFill>
                <a:effectLst/>
                <a:latin typeface="Helvetica Neue"/>
              </a:rPr>
              <a:t> : Inference model stops halfway through Initial Stage, so just before generating PAFs and heatmaps</a:t>
            </a:r>
          </a:p>
          <a:p>
            <a:pPr marL="158750" indent="0" algn="l">
              <a:buFont typeface="+mj-lt"/>
              <a:buNone/>
            </a:pPr>
            <a:endParaRPr lang="en-US" b="0" i="0" dirty="0">
              <a:solidFill>
                <a:srgbClr val="000000"/>
              </a:solidFill>
              <a:effectLst/>
              <a:latin typeface="Helvetica Neue"/>
            </a:endParaRPr>
          </a:p>
          <a:p>
            <a:pPr marL="158750" indent="0" algn="l">
              <a:buFont typeface="+mj-lt"/>
              <a:buNone/>
            </a:pPr>
            <a:endParaRPr lang="en-US" b="0" i="0" dirty="0">
              <a:solidFill>
                <a:srgbClr val="000000"/>
              </a:solidFill>
              <a:effectLst/>
              <a:latin typeface="Helvetica Neue"/>
            </a:endParaRPr>
          </a:p>
          <a:p>
            <a:pPr marL="158750" indent="0" algn="l">
              <a:buFont typeface="+mj-lt"/>
              <a:buNone/>
            </a:pPr>
            <a:r>
              <a:rPr lang="en-US" b="1" i="0" dirty="0">
                <a:solidFill>
                  <a:srgbClr val="000000"/>
                </a:solidFill>
                <a:effectLst/>
                <a:latin typeface="Helvetica Neue"/>
              </a:rPr>
              <a:t>What does the initial stage do ?</a:t>
            </a:r>
          </a:p>
          <a:p>
            <a:pPr marL="457200" indent="-298450" algn="l"/>
            <a:r>
              <a:rPr lang="en-US" b="0" i="0" dirty="0">
                <a:solidFill>
                  <a:srgbClr val="000000"/>
                </a:solidFill>
                <a:effectLst/>
                <a:latin typeface="Helvetica Neue"/>
              </a:rPr>
              <a:t>(Basically, in the initial stage, there is a block of convolutions that is applied to the input, and the result of that block is then fed to two different blocks of convolutions, one will lead to the PAFs and the other to the Heatmaps. In baseline 4 we stopped at the output of the first block, so before separating PAFs and Heatmaps.)</a:t>
            </a:r>
          </a:p>
          <a:p>
            <a:pPr algn="l">
              <a:buFont typeface="+mj-lt"/>
              <a:buAutoNum type="arabicPeriod"/>
            </a:pPr>
            <a:endParaRPr lang="en-US" b="0" i="0" dirty="0">
              <a:solidFill>
                <a:srgbClr val="000000"/>
              </a:solidFill>
              <a:effectLst/>
              <a:latin typeface="Helvetica Neue"/>
            </a:endParaRPr>
          </a:p>
          <a:p>
            <a:pPr marL="158750" indent="0" algn="l">
              <a:buFont typeface="+mj-lt"/>
              <a:buNone/>
            </a:pPr>
            <a:r>
              <a:rPr lang="en-US" b="1" i="0" dirty="0">
                <a:solidFill>
                  <a:srgbClr val="000000"/>
                </a:solidFill>
                <a:effectLst/>
                <a:latin typeface="Helvetica Neue"/>
              </a:rPr>
              <a:t>Why do this (feature maps) ?</a:t>
            </a:r>
          </a:p>
          <a:p>
            <a:pPr marL="457200" indent="-298450" algn="l"/>
            <a:r>
              <a:rPr lang="en-US" b="0" i="0" dirty="0">
                <a:solidFill>
                  <a:srgbClr val="000000"/>
                </a:solidFill>
                <a:effectLst/>
                <a:latin typeface="Helvetica Neue"/>
              </a:rPr>
              <a:t>The Whole OpenPose lightweight model is way too complex for the data we have. So, We choose to visualize feature maps and manually select when to stop the inference model. This will help us identify which part of OpenPose model can help us in our task. </a:t>
            </a:r>
          </a:p>
          <a:p>
            <a:pPr marL="457200" indent="-298450" algn="l"/>
            <a:r>
              <a:rPr lang="en-US" b="0" i="0" dirty="0">
                <a:solidFill>
                  <a:srgbClr val="000000"/>
                </a:solidFill>
                <a:effectLst/>
                <a:latin typeface="Helvetica Neue"/>
              </a:rPr>
              <a:t>So here we chose 4 different places to stop at, halfway through Mobilenet_v1, then at end of Mobilenet_v1, then after CPM and finally just before producing joints and limbs. (before the separation) by training those 4 models we can know where to stop the inference model.</a:t>
            </a:r>
          </a:p>
          <a:p>
            <a:pPr algn="l">
              <a:buFont typeface="+mj-lt"/>
              <a:buAutoNum type="arabicPeriod"/>
            </a:pPr>
            <a:endParaRPr lang="en-US" b="0" i="0" dirty="0">
              <a:solidFill>
                <a:srgbClr val="000000"/>
              </a:solidFill>
              <a:effectLst/>
              <a:latin typeface="Helvetica Neue"/>
            </a:endParaRPr>
          </a:p>
          <a:p>
            <a:pPr marL="158750" indent="0" algn="l">
              <a:buFont typeface="+mj-lt"/>
              <a:buNone/>
            </a:pPr>
            <a:r>
              <a:rPr lang="en-US" b="1" i="0" dirty="0">
                <a:solidFill>
                  <a:srgbClr val="000000"/>
                </a:solidFill>
                <a:effectLst/>
                <a:latin typeface="Helvetica Neue"/>
              </a:rPr>
              <a:t>What does CPM do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It consists consist of a set of convolutional networks that repeatedly produce heatmaps for the location of each part of the body. And at each stage, image features and the heatmaps produced by the previous stage are used as input to produce refined heatmaps.</a:t>
            </a:r>
          </a:p>
          <a:p>
            <a:pPr algn="l">
              <a:buFont typeface="+mj-lt"/>
              <a:buAutoNum type="arabicPeriod"/>
            </a:pPr>
            <a:endParaRPr lang="en-US" b="0" i="0" dirty="0">
              <a:solidFill>
                <a:srgbClr val="000000"/>
              </a:solidFill>
              <a:effectLst/>
              <a:latin typeface="Helvetica Neue"/>
            </a:endParaRPr>
          </a:p>
        </p:txBody>
      </p:sp>
    </p:spTree>
    <p:extLst>
      <p:ext uri="{BB962C8B-B14F-4D97-AF65-F5344CB8AC3E}">
        <p14:creationId xmlns:p14="http://schemas.microsoft.com/office/powerpoint/2010/main" val="4074354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en-US" b="0" i="0" dirty="0">
              <a:solidFill>
                <a:srgbClr val="000000"/>
              </a:solidFill>
              <a:effectLst/>
              <a:latin typeface="Helvetica Neue"/>
            </a:endParaRPr>
          </a:p>
          <a:p>
            <a:r>
              <a:rPr lang="en-US" b="0" i="0" dirty="0">
                <a:solidFill>
                  <a:srgbClr val="000000"/>
                </a:solidFill>
                <a:effectLst/>
                <a:latin typeface="Helvetica Neue"/>
              </a:rPr>
              <a:t>And Before running our models, we did Data Augmentation by applying to our images</a:t>
            </a:r>
          </a:p>
          <a:p>
            <a:r>
              <a:rPr lang="en-US" b="0" i="0" dirty="0">
                <a:solidFill>
                  <a:srgbClr val="000000"/>
                </a:solidFill>
                <a:effectLst/>
                <a:latin typeface="Helvetica Neue"/>
              </a:rPr>
              <a:t>a list of transformations, like blurring, flips and rotations </a:t>
            </a:r>
          </a:p>
          <a:p>
            <a:r>
              <a:rPr lang="en-US" b="0" i="0" dirty="0">
                <a:solidFill>
                  <a:srgbClr val="000000"/>
                </a:solidFill>
                <a:effectLst/>
                <a:latin typeface="Helvetica Neue"/>
              </a:rPr>
              <a:t>The resulting images are shown here , and Each of these transformations is applied randomly with probability 1/2 one half . </a:t>
            </a:r>
          </a:p>
        </p:txBody>
      </p:sp>
    </p:spTree>
    <p:extLst>
      <p:ext uri="{BB962C8B-B14F-4D97-AF65-F5344CB8AC3E}">
        <p14:creationId xmlns:p14="http://schemas.microsoft.com/office/powerpoint/2010/main" val="260041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By training those 4 baseline models on our two datasets,</a:t>
            </a:r>
          </a:p>
          <a:p>
            <a:r>
              <a:rPr lang="en-US" b="0" i="0" dirty="0">
                <a:solidFill>
                  <a:srgbClr val="000000"/>
                </a:solidFill>
                <a:effectLst/>
                <a:latin typeface="Helvetica Neue"/>
              </a:rPr>
              <a:t>We find these results </a:t>
            </a:r>
            <a:r>
              <a:rPr lang="en-US" b="1" i="0" dirty="0">
                <a:solidFill>
                  <a:srgbClr val="000000"/>
                </a:solidFill>
                <a:effectLst/>
                <a:latin typeface="Helvetica Neue"/>
              </a:rPr>
              <a:t>And we can see from the table, that overall,</a:t>
            </a:r>
          </a:p>
          <a:p>
            <a:r>
              <a:rPr lang="en-US" b="1" i="0" dirty="0">
                <a:solidFill>
                  <a:srgbClr val="000000"/>
                </a:solidFill>
                <a:effectLst/>
                <a:latin typeface="Helvetica Neue"/>
              </a:rPr>
              <a:t> Baseline 2 which is basically Mobilenet_v1, is the most performant model, </a:t>
            </a:r>
          </a:p>
          <a:p>
            <a:r>
              <a:rPr lang="en-US" b="1" i="0" dirty="0">
                <a:solidFill>
                  <a:srgbClr val="000000"/>
                </a:solidFill>
                <a:effectLst/>
                <a:latin typeface="Helvetica Neue"/>
              </a:rPr>
              <a:t>with mean relative error for height of 5.2% on Guinee </a:t>
            </a:r>
          </a:p>
          <a:p>
            <a:r>
              <a:rPr lang="en-US" b="1" i="0" dirty="0">
                <a:solidFill>
                  <a:srgbClr val="000000"/>
                </a:solidFill>
                <a:effectLst/>
                <a:latin typeface="Helvetica Neue"/>
              </a:rPr>
              <a:t>and 7.4% on Cambodia.</a:t>
            </a:r>
          </a:p>
          <a:p>
            <a:r>
              <a:rPr lang="en-US" b="1" i="0" dirty="0">
                <a:solidFill>
                  <a:srgbClr val="000000"/>
                </a:solidFill>
                <a:effectLst/>
                <a:latin typeface="Helvetica Neue"/>
              </a:rPr>
              <a:t>The mean relative error for weight Is 23% for both datasets and is still high but improved significantly compared to what we had before.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000000"/>
              </a:solidFill>
              <a:effectLst/>
              <a:latin typeface="Helvetica Neu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0000"/>
                </a:solidFill>
                <a:effectLst/>
                <a:latin typeface="Helvetica Neue"/>
              </a:rPr>
              <a:t>Training is done for 30 epochs, with batch size of 128</a:t>
            </a:r>
            <a:r>
              <a:rPr lang="en-US" b="0" i="0" dirty="0">
                <a:solidFill>
                  <a:srgbClr val="000000"/>
                </a:solidFill>
                <a:effectLst/>
                <a:latin typeface="Helvetica Neue"/>
              </a:rPr>
              <a:t>, </a:t>
            </a:r>
            <a:r>
              <a:rPr lang="en-US" b="1" i="0" dirty="0">
                <a:solidFill>
                  <a:srgbClr val="000000"/>
                </a:solidFill>
                <a:effectLst/>
                <a:latin typeface="Helvetica Neue"/>
              </a:rPr>
              <a:t>using Adam optimizer</a:t>
            </a:r>
            <a:r>
              <a:rPr lang="en-US" b="0" i="0" dirty="0">
                <a:solidFill>
                  <a:srgbClr val="000000"/>
                </a:solidFill>
                <a:effectLst/>
                <a:latin typeface="Helvetica Neue"/>
              </a:rPr>
              <a:t> and a </a:t>
            </a:r>
            <a:r>
              <a:rPr lang="en-US" b="1" i="0" dirty="0">
                <a:solidFill>
                  <a:srgbClr val="000000"/>
                </a:solidFill>
                <a:effectLst/>
                <a:latin typeface="Helvetica Neue"/>
              </a:rPr>
              <a:t>learning rate of 0.05</a:t>
            </a:r>
            <a:r>
              <a:rPr lang="en-US" b="0" i="0" dirty="0">
                <a:solidFill>
                  <a:srgbClr val="000000"/>
                </a:solidFill>
                <a:effectLst/>
                <a:latin typeface="Helvetica Neue"/>
              </a:rPr>
              <a:t>, with a </a:t>
            </a:r>
            <a:r>
              <a:rPr lang="en-US" b="1" i="0" dirty="0" err="1">
                <a:solidFill>
                  <a:srgbClr val="000000"/>
                </a:solidFill>
                <a:effectLst/>
                <a:latin typeface="Helvetica Neue"/>
              </a:rPr>
              <a:t>train_test</a:t>
            </a:r>
            <a:r>
              <a:rPr lang="en-US" b="1" i="0" dirty="0">
                <a:solidFill>
                  <a:srgbClr val="000000"/>
                </a:solidFill>
                <a:effectLst/>
                <a:latin typeface="Helvetica Neue"/>
              </a:rPr>
              <a:t> split of (80%,20%)</a:t>
            </a:r>
            <a:r>
              <a:rPr lang="en-US" b="0" i="0" dirty="0">
                <a:solidFill>
                  <a:srgbClr val="000000"/>
                </a:solidFill>
                <a:effectLst/>
                <a:latin typeface="Helvetica Neue"/>
              </a:rPr>
              <a:t> for </a:t>
            </a:r>
            <a:r>
              <a:rPr lang="en-US" b="1" i="0" dirty="0">
                <a:solidFill>
                  <a:srgbClr val="000000"/>
                </a:solidFill>
                <a:effectLst/>
                <a:latin typeface="Helvetica Neue"/>
              </a:rPr>
              <a:t>4 different seeds</a:t>
            </a:r>
            <a:endParaRPr lang="en-US" dirty="0"/>
          </a:p>
        </p:txBody>
      </p:sp>
    </p:spTree>
    <p:extLst>
      <p:ext uri="{BB962C8B-B14F-4D97-AF65-F5344CB8AC3E}">
        <p14:creationId xmlns:p14="http://schemas.microsoft.com/office/powerpoint/2010/main" val="559941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As we can see here. </a:t>
            </a:r>
            <a:r>
              <a:rPr lang="en-US" b="0" i="0" dirty="0">
                <a:solidFill>
                  <a:srgbClr val="000000"/>
                </a:solidFill>
                <a:effectLst/>
                <a:latin typeface="Helvetica Neue"/>
              </a:rPr>
              <a:t>Compared to the results we had using the whole </a:t>
            </a:r>
            <a:r>
              <a:rPr lang="en-US" b="1" i="0" dirty="0">
                <a:solidFill>
                  <a:srgbClr val="000000"/>
                </a:solidFill>
                <a:effectLst/>
                <a:latin typeface="Helvetica Neue"/>
              </a:rPr>
              <a:t>OpenPose model</a:t>
            </a:r>
            <a:r>
              <a:rPr lang="en-US" b="0" i="0" dirty="0">
                <a:solidFill>
                  <a:srgbClr val="000000"/>
                </a:solidFill>
                <a:effectLst/>
                <a:latin typeface="Helvetica Neue"/>
              </a:rPr>
              <a:t>, the performances have </a:t>
            </a:r>
            <a:r>
              <a:rPr lang="en-US" b="1" i="0" dirty="0">
                <a:solidFill>
                  <a:srgbClr val="000000"/>
                </a:solidFill>
                <a:effectLst/>
                <a:latin typeface="Helvetica Neue"/>
              </a:rPr>
              <a:t>improved a lot</a:t>
            </a:r>
            <a:r>
              <a:rPr lang="en-US" b="0" i="0" dirty="0">
                <a:solidFill>
                  <a:srgbClr val="000000"/>
                </a:solidFill>
                <a:effectLst/>
                <a:latin typeface="Helvetica Neue"/>
              </a:rPr>
              <a:t> using only </a:t>
            </a:r>
            <a:r>
              <a:rPr lang="en-US" b="1" i="0" dirty="0">
                <a:solidFill>
                  <a:srgbClr val="000000"/>
                </a:solidFill>
                <a:effectLst/>
                <a:latin typeface="Helvetica Neue"/>
              </a:rPr>
              <a:t>mobilenet_v1</a:t>
            </a:r>
            <a:r>
              <a:rPr lang="en-US" b="0" i="0" dirty="0">
                <a:solidFill>
                  <a:srgbClr val="000000"/>
                </a:solidFill>
                <a:effectLst/>
                <a:latin typeface="Helvetica Neue"/>
              </a:rPr>
              <a:t> as backbone. </a:t>
            </a:r>
          </a:p>
          <a:p>
            <a:r>
              <a:rPr lang="en-US" b="0" i="0" dirty="0">
                <a:solidFill>
                  <a:srgbClr val="000000"/>
                </a:solidFill>
                <a:effectLst/>
                <a:latin typeface="Helvetica Neue"/>
              </a:rPr>
              <a:t>We now have for </a:t>
            </a:r>
            <a:r>
              <a:rPr lang="en-US" b="1" i="0" dirty="0">
                <a:solidFill>
                  <a:srgbClr val="000000"/>
                </a:solidFill>
                <a:effectLst/>
                <a:latin typeface="Helvetica Neue"/>
              </a:rPr>
              <a:t>Guinee data</a:t>
            </a:r>
            <a:r>
              <a:rPr lang="en-US" b="0" i="0" dirty="0">
                <a:solidFill>
                  <a:srgbClr val="000000"/>
                </a:solidFill>
                <a:effectLst/>
                <a:latin typeface="Helvetica Neue"/>
              </a:rPr>
              <a:t>, a </a:t>
            </a:r>
            <a:r>
              <a:rPr lang="en-US" b="1" i="0" dirty="0">
                <a:solidFill>
                  <a:srgbClr val="000000"/>
                </a:solidFill>
                <a:effectLst/>
                <a:latin typeface="Helvetica Neue"/>
              </a:rPr>
              <a:t>mean height relative error</a:t>
            </a:r>
            <a:r>
              <a:rPr lang="en-US" b="0" i="0" dirty="0">
                <a:solidFill>
                  <a:srgbClr val="000000"/>
                </a:solidFill>
                <a:effectLst/>
                <a:latin typeface="Helvetica Neue"/>
              </a:rPr>
              <a:t> of </a:t>
            </a:r>
            <a:r>
              <a:rPr lang="en-US" b="1" i="0" dirty="0">
                <a:solidFill>
                  <a:srgbClr val="000000"/>
                </a:solidFill>
                <a:effectLst/>
                <a:latin typeface="Helvetica Neue"/>
              </a:rPr>
              <a:t>5.2%</a:t>
            </a:r>
            <a:r>
              <a:rPr lang="en-US" b="0" i="0" dirty="0">
                <a:solidFill>
                  <a:srgbClr val="000000"/>
                </a:solidFill>
                <a:effectLst/>
                <a:latin typeface="Helvetica Neue"/>
              </a:rPr>
              <a:t>,</a:t>
            </a:r>
          </a:p>
          <a:p>
            <a:r>
              <a:rPr lang="en-US" b="0" i="0" dirty="0">
                <a:solidFill>
                  <a:srgbClr val="000000"/>
                </a:solidFill>
                <a:effectLst/>
                <a:latin typeface="Helvetica Neue"/>
              </a:rPr>
              <a:t> against </a:t>
            </a:r>
            <a:r>
              <a:rPr lang="en-US" b="1" i="0" dirty="0">
                <a:solidFill>
                  <a:srgbClr val="000000"/>
                </a:solidFill>
                <a:effectLst/>
                <a:latin typeface="Helvetica Neue"/>
              </a:rPr>
              <a:t>46%</a:t>
            </a:r>
            <a:r>
              <a:rPr lang="en-US" b="0" i="0" dirty="0">
                <a:solidFill>
                  <a:srgbClr val="000000"/>
                </a:solidFill>
                <a:effectLst/>
                <a:latin typeface="Helvetica Neue"/>
              </a:rPr>
              <a:t> before.  we also improved </a:t>
            </a:r>
            <a:r>
              <a:rPr lang="en-US" b="1" i="0" dirty="0">
                <a:solidFill>
                  <a:srgbClr val="000000"/>
                </a:solidFill>
                <a:effectLst/>
                <a:latin typeface="Helvetica Neue"/>
              </a:rPr>
              <a:t>the weight predictions</a:t>
            </a:r>
            <a:r>
              <a:rPr lang="en-US" b="0" i="0" dirty="0">
                <a:solidFill>
                  <a:srgbClr val="000000"/>
                </a:solidFill>
                <a:effectLst/>
                <a:latin typeface="Helvetica Neue"/>
              </a:rPr>
              <a:t>, </a:t>
            </a:r>
          </a:p>
          <a:p>
            <a:r>
              <a:rPr lang="en-US" b="0" i="0" dirty="0">
                <a:solidFill>
                  <a:srgbClr val="000000"/>
                </a:solidFill>
                <a:effectLst/>
                <a:latin typeface="Helvetica Neue"/>
              </a:rPr>
              <a:t>which has gone from </a:t>
            </a:r>
            <a:r>
              <a:rPr lang="en-US" b="1" i="0" dirty="0">
                <a:solidFill>
                  <a:srgbClr val="000000"/>
                </a:solidFill>
                <a:effectLst/>
                <a:latin typeface="Helvetica Neue"/>
              </a:rPr>
              <a:t>47% </a:t>
            </a:r>
          </a:p>
          <a:p>
            <a:r>
              <a:rPr lang="en-US" b="1" i="0" dirty="0">
                <a:solidFill>
                  <a:srgbClr val="000000"/>
                </a:solidFill>
                <a:effectLst/>
                <a:latin typeface="Helvetica Neue"/>
              </a:rPr>
              <a:t>to 23%</a:t>
            </a:r>
            <a:r>
              <a:rPr lang="en-US" b="0" i="0" dirty="0">
                <a:solidFill>
                  <a:srgbClr val="000000"/>
                </a:solidFill>
                <a:effectLst/>
                <a:latin typeface="Helvetica Neue"/>
              </a:rPr>
              <a:t>.  The same is true for </a:t>
            </a:r>
            <a:r>
              <a:rPr lang="en-US" b="1" i="0" dirty="0">
                <a:solidFill>
                  <a:srgbClr val="000000"/>
                </a:solidFill>
                <a:effectLst/>
                <a:latin typeface="Helvetica Neue"/>
              </a:rPr>
              <a:t>Cambodia data</a:t>
            </a:r>
            <a:r>
              <a:rPr lang="en-US" b="0" i="0" dirty="0">
                <a:solidFill>
                  <a:srgbClr val="000000"/>
                </a:solidFill>
                <a:effectLst/>
                <a:latin typeface="Helvetica Neue"/>
              </a:rPr>
              <a:t>, </a:t>
            </a:r>
          </a:p>
          <a:p>
            <a:r>
              <a:rPr lang="en-US" b="0" i="0" dirty="0">
                <a:solidFill>
                  <a:srgbClr val="000000"/>
                </a:solidFill>
                <a:effectLst/>
                <a:latin typeface="Helvetica Neue"/>
              </a:rPr>
              <a:t>with </a:t>
            </a:r>
            <a:r>
              <a:rPr lang="en-US" b="1" i="0" dirty="0">
                <a:solidFill>
                  <a:srgbClr val="000000"/>
                </a:solidFill>
                <a:effectLst/>
                <a:latin typeface="Helvetica Neue"/>
              </a:rPr>
              <a:t>mean relative error</a:t>
            </a:r>
            <a:r>
              <a:rPr lang="en-US" b="0" i="0" dirty="0">
                <a:solidFill>
                  <a:srgbClr val="000000"/>
                </a:solidFill>
                <a:effectLst/>
                <a:latin typeface="Helvetica Neue"/>
              </a:rPr>
              <a:t> of </a:t>
            </a:r>
            <a:r>
              <a:rPr lang="en-US" b="1" i="0" dirty="0">
                <a:solidFill>
                  <a:srgbClr val="000000"/>
                </a:solidFill>
                <a:effectLst/>
                <a:latin typeface="Helvetica Neue"/>
              </a:rPr>
              <a:t>7.4%</a:t>
            </a:r>
            <a:r>
              <a:rPr lang="en-US" b="0" i="0" dirty="0">
                <a:solidFill>
                  <a:srgbClr val="000000"/>
                </a:solidFill>
                <a:effectLst/>
                <a:latin typeface="Helvetica Neue"/>
              </a:rPr>
              <a:t> for height</a:t>
            </a:r>
          </a:p>
          <a:p>
            <a:r>
              <a:rPr lang="en-US" b="0" i="0" dirty="0">
                <a:solidFill>
                  <a:srgbClr val="000000"/>
                </a:solidFill>
                <a:effectLst/>
                <a:latin typeface="Helvetica Neue"/>
              </a:rPr>
              <a:t>against </a:t>
            </a:r>
            <a:r>
              <a:rPr lang="en-US" b="1" i="0" dirty="0">
                <a:solidFill>
                  <a:srgbClr val="000000"/>
                </a:solidFill>
                <a:effectLst/>
                <a:latin typeface="Helvetica Neue"/>
              </a:rPr>
              <a:t>20%</a:t>
            </a:r>
            <a:r>
              <a:rPr lang="en-US" b="0" i="0" dirty="0">
                <a:solidFill>
                  <a:srgbClr val="000000"/>
                </a:solidFill>
                <a:effectLst/>
                <a:latin typeface="Helvetica Neue"/>
              </a:rPr>
              <a:t> before, </a:t>
            </a:r>
          </a:p>
          <a:p>
            <a:r>
              <a:rPr lang="en-US" b="0" i="0" dirty="0">
                <a:solidFill>
                  <a:srgbClr val="000000"/>
                </a:solidFill>
                <a:effectLst/>
                <a:latin typeface="Helvetica Neue"/>
              </a:rPr>
              <a:t>and </a:t>
            </a:r>
            <a:r>
              <a:rPr lang="en-US" b="1" i="0" dirty="0">
                <a:solidFill>
                  <a:srgbClr val="000000"/>
                </a:solidFill>
                <a:effectLst/>
                <a:latin typeface="Helvetica Neue"/>
              </a:rPr>
              <a:t>from 28% for weight</a:t>
            </a:r>
          </a:p>
          <a:p>
            <a:r>
              <a:rPr lang="en-US" b="1" i="0" dirty="0">
                <a:solidFill>
                  <a:srgbClr val="000000"/>
                </a:solidFill>
                <a:effectLst/>
                <a:latin typeface="Helvetica Neue"/>
              </a:rPr>
              <a:t>to 23%</a:t>
            </a:r>
            <a:r>
              <a:rPr lang="en-US" b="0" i="0" dirty="0">
                <a:solidFill>
                  <a:srgbClr val="000000"/>
                </a:solidFill>
                <a:effectLst/>
                <a:latin typeface="Helvetica Neue"/>
              </a:rPr>
              <a:t>. </a:t>
            </a:r>
            <a:endParaRPr lang="en-US" dirty="0"/>
          </a:p>
        </p:txBody>
      </p:sp>
    </p:spTree>
    <p:extLst>
      <p:ext uri="{BB962C8B-B14F-4D97-AF65-F5344CB8AC3E}">
        <p14:creationId xmlns:p14="http://schemas.microsoft.com/office/powerpoint/2010/main" val="110428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e20e3397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e20e3397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000000"/>
                </a:solidFill>
                <a:effectLst/>
                <a:latin typeface="Helvetica Neue"/>
              </a:rPr>
              <a:t>So to put you in Context, </a:t>
            </a:r>
          </a:p>
          <a:p>
            <a:pPr algn="l"/>
            <a:r>
              <a:rPr lang="en-US" b="1" i="0" dirty="0">
                <a:solidFill>
                  <a:srgbClr val="000000"/>
                </a:solidFill>
                <a:effectLst/>
                <a:latin typeface="Helvetica Neue"/>
              </a:rPr>
              <a:t>Malnutrition</a:t>
            </a:r>
            <a:r>
              <a:rPr lang="en-US" b="0" i="0" dirty="0">
                <a:solidFill>
                  <a:srgbClr val="000000"/>
                </a:solidFill>
                <a:effectLst/>
                <a:latin typeface="Helvetica Neue"/>
              </a:rPr>
              <a:t> is still widespread in the world, </a:t>
            </a:r>
          </a:p>
          <a:p>
            <a:pPr algn="l"/>
            <a:r>
              <a:rPr lang="en-US" b="1" i="0" dirty="0">
                <a:solidFill>
                  <a:srgbClr val="000000"/>
                </a:solidFill>
                <a:effectLst/>
                <a:latin typeface="Helvetica Neue"/>
              </a:rPr>
              <a:t>And Body measurements</a:t>
            </a:r>
            <a:r>
              <a:rPr lang="en-US" b="0" i="0" dirty="0">
                <a:solidFill>
                  <a:srgbClr val="000000"/>
                </a:solidFill>
                <a:effectLst/>
                <a:latin typeface="Helvetica Neue"/>
              </a:rPr>
              <a:t> are an essential tool to </a:t>
            </a:r>
            <a:r>
              <a:rPr lang="en-US" b="1" i="0" dirty="0">
                <a:solidFill>
                  <a:srgbClr val="000000"/>
                </a:solidFill>
                <a:effectLst/>
                <a:latin typeface="Helvetica Neue"/>
              </a:rPr>
              <a:t>assess the nutritional status</a:t>
            </a:r>
            <a:r>
              <a:rPr lang="en-US" b="0" i="0" dirty="0">
                <a:solidFill>
                  <a:srgbClr val="000000"/>
                </a:solidFill>
                <a:effectLst/>
                <a:latin typeface="Helvetica Neue"/>
              </a:rPr>
              <a:t> of people.</a:t>
            </a:r>
          </a:p>
          <a:p>
            <a:pPr algn="l"/>
            <a:r>
              <a:rPr lang="en-US" b="0" i="0" dirty="0">
                <a:solidFill>
                  <a:srgbClr val="000000"/>
                </a:solidFill>
                <a:effectLst/>
                <a:latin typeface="Helvetica Neue"/>
              </a:rPr>
              <a:t>However, these measurements are often </a:t>
            </a:r>
            <a:r>
              <a:rPr lang="en-US" b="1" i="0" dirty="0">
                <a:solidFill>
                  <a:srgbClr val="000000"/>
                </a:solidFill>
                <a:effectLst/>
                <a:latin typeface="Helvetica Neue"/>
              </a:rPr>
              <a:t>difficult</a:t>
            </a:r>
            <a:r>
              <a:rPr lang="en-US" b="0" i="0" dirty="0">
                <a:solidFill>
                  <a:srgbClr val="000000"/>
                </a:solidFill>
                <a:effectLst/>
                <a:latin typeface="Helvetica Neue"/>
              </a:rPr>
              <a:t> to realize in practice </a:t>
            </a:r>
          </a:p>
          <a:p>
            <a:pPr algn="l"/>
            <a:r>
              <a:rPr lang="en-US" b="0" i="0" dirty="0">
                <a:solidFill>
                  <a:srgbClr val="000000"/>
                </a:solidFill>
                <a:effectLst/>
                <a:latin typeface="Helvetica Neue"/>
              </a:rPr>
              <a:t>especially with </a:t>
            </a:r>
            <a:r>
              <a:rPr lang="en-US" b="1" i="0" dirty="0">
                <a:solidFill>
                  <a:srgbClr val="000000"/>
                </a:solidFill>
                <a:effectLst/>
                <a:latin typeface="Helvetica Neue"/>
              </a:rPr>
              <a:t>children</a:t>
            </a:r>
            <a:r>
              <a:rPr lang="en-US" b="0" i="0" dirty="0">
                <a:solidFill>
                  <a:srgbClr val="000000"/>
                </a:solidFill>
                <a:effectLst/>
                <a:latin typeface="Helvetica Neue"/>
              </a:rPr>
              <a:t>, and are often </a:t>
            </a:r>
            <a:r>
              <a:rPr lang="en-US" b="1" i="0" dirty="0">
                <a:solidFill>
                  <a:srgbClr val="000000"/>
                </a:solidFill>
                <a:effectLst/>
                <a:latin typeface="Helvetica Neue"/>
              </a:rPr>
              <a:t>imprecise and unreliable</a:t>
            </a:r>
            <a:r>
              <a:rPr lang="en-US" b="0" i="0" dirty="0">
                <a:solidFill>
                  <a:srgbClr val="000000"/>
                </a:solidFill>
                <a:effectLst/>
                <a:latin typeface="Helvetica Neue"/>
              </a:rPr>
              <a:t>. </a:t>
            </a:r>
          </a:p>
          <a:p>
            <a:pPr algn="l"/>
            <a:r>
              <a:rPr lang="en-US" b="0" i="0" dirty="0">
                <a:solidFill>
                  <a:srgbClr val="000000"/>
                </a:solidFill>
                <a:effectLst/>
                <a:latin typeface="Helvetica Neue"/>
              </a:rPr>
              <a:t>Additionally, in many developing countries, </a:t>
            </a:r>
            <a:r>
              <a:rPr lang="en-US" b="1" i="0" dirty="0">
                <a:solidFill>
                  <a:srgbClr val="000000"/>
                </a:solidFill>
                <a:effectLst/>
                <a:latin typeface="Helvetica Neue"/>
              </a:rPr>
              <a:t>scales and measuring boards are becoming scarcer than mobile phones</a:t>
            </a:r>
            <a:r>
              <a:rPr lang="en-US" b="0" i="0" dirty="0">
                <a:solidFill>
                  <a:srgbClr val="000000"/>
                </a:solidFill>
                <a:effectLst/>
                <a:latin typeface="Helvetica Neue"/>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094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When trained on guinea data only, </a:t>
            </a:r>
          </a:p>
          <a:p>
            <a:r>
              <a:rPr lang="en-US" b="0" i="0" dirty="0">
                <a:solidFill>
                  <a:srgbClr val="000000"/>
                </a:solidFill>
                <a:effectLst/>
                <a:latin typeface="Helvetica Neue"/>
              </a:rPr>
              <a:t>mobilenet_v1 tends to predict the mean height and weight. we already saw </a:t>
            </a:r>
          </a:p>
          <a:p>
            <a:r>
              <a:rPr lang="en-US" b="0" i="0" dirty="0">
                <a:solidFill>
                  <a:srgbClr val="000000"/>
                </a:solidFill>
                <a:effectLst/>
                <a:latin typeface="Helvetica Neue"/>
              </a:rPr>
              <a:t>that the model have a </a:t>
            </a:r>
            <a:r>
              <a:rPr lang="en-US" b="1" i="0" dirty="0">
                <a:solidFill>
                  <a:srgbClr val="000000"/>
                </a:solidFill>
                <a:effectLst/>
                <a:latin typeface="Helvetica Neue"/>
              </a:rPr>
              <a:t>Mean relative Error of 5% for height and 23% for weight</a:t>
            </a:r>
            <a:r>
              <a:rPr lang="en-US" b="0" i="0" dirty="0">
                <a:solidFill>
                  <a:srgbClr val="000000"/>
                </a:solidFill>
                <a:effectLst/>
                <a:latin typeface="Helvetica Neue"/>
              </a:rPr>
              <a:t>, </a:t>
            </a:r>
          </a:p>
          <a:p>
            <a:r>
              <a:rPr lang="en-US" b="0" i="0" dirty="0">
                <a:solidFill>
                  <a:srgbClr val="000000"/>
                </a:solidFill>
                <a:effectLst/>
                <a:latin typeface="Helvetica Neue"/>
              </a:rPr>
              <a:t>but the </a:t>
            </a:r>
            <a:r>
              <a:rPr lang="en-US" b="1" i="0" dirty="0">
                <a:solidFill>
                  <a:srgbClr val="000000"/>
                </a:solidFill>
                <a:effectLst/>
                <a:latin typeface="Helvetica Neue"/>
              </a:rPr>
              <a:t>data itself</a:t>
            </a:r>
            <a:r>
              <a:rPr lang="en-US" b="0" i="0" dirty="0">
                <a:solidFill>
                  <a:srgbClr val="000000"/>
                </a:solidFill>
                <a:effectLst/>
                <a:latin typeface="Helvetica Neue"/>
              </a:rPr>
              <a:t> has a </a:t>
            </a:r>
            <a:r>
              <a:rPr lang="en-US" b="1" i="0" dirty="0">
                <a:solidFill>
                  <a:srgbClr val="000000"/>
                </a:solidFill>
                <a:effectLst/>
                <a:latin typeface="Helvetica Neue"/>
              </a:rPr>
              <a:t>Mean Relative difference from the mean of almost 5% for Height and 22.3% for Weight</a:t>
            </a:r>
            <a:r>
              <a:rPr lang="en-US" b="0" i="0" dirty="0">
                <a:solidFill>
                  <a:srgbClr val="000000"/>
                </a:solidFill>
                <a:effectLst/>
                <a:latin typeface="Helvetica Neue"/>
              </a:rPr>
              <a:t>. </a:t>
            </a:r>
          </a:p>
          <a:p>
            <a:r>
              <a:rPr lang="en-US" b="0" i="0" dirty="0">
                <a:solidFill>
                  <a:srgbClr val="000000"/>
                </a:solidFill>
                <a:effectLst/>
                <a:latin typeface="Helvetica Neue"/>
              </a:rPr>
              <a:t>And this can be confirmed from the predictions here , </a:t>
            </a:r>
          </a:p>
          <a:p>
            <a:r>
              <a:rPr lang="en-US" b="0" i="0" dirty="0">
                <a:solidFill>
                  <a:srgbClr val="000000"/>
                </a:solidFill>
                <a:effectLst/>
                <a:latin typeface="Helvetica Neue"/>
              </a:rPr>
              <a:t>that are very close to the true mean values…   </a:t>
            </a:r>
            <a:r>
              <a:rPr lang="en-US" b="1" i="0" dirty="0">
                <a:solidFill>
                  <a:srgbClr val="000000"/>
                </a:solidFill>
                <a:effectLst/>
                <a:latin typeface="Helvetica Neue"/>
              </a:rPr>
              <a:t>So as a next step, we will focus on Mobilenet_v1 and try to achieve better performances on guinea data</a:t>
            </a:r>
            <a:endParaRPr lang="en-US" dirty="0"/>
          </a:p>
        </p:txBody>
      </p:sp>
    </p:spTree>
    <p:extLst>
      <p:ext uri="{BB962C8B-B14F-4D97-AF65-F5344CB8AC3E}">
        <p14:creationId xmlns:p14="http://schemas.microsoft.com/office/powerpoint/2010/main" val="125981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b="0" i="0" dirty="0">
                <a:solidFill>
                  <a:srgbClr val="000000"/>
                </a:solidFill>
                <a:effectLst/>
                <a:latin typeface="Helvetica Neue"/>
              </a:rPr>
              <a:t>So to prevent it from predicting the mean values,</a:t>
            </a:r>
          </a:p>
          <a:p>
            <a:pPr marL="457200" indent="-298450"/>
            <a:r>
              <a:rPr lang="en-US" b="0" i="0" dirty="0">
                <a:solidFill>
                  <a:srgbClr val="000000"/>
                </a:solidFill>
                <a:effectLst/>
                <a:latin typeface="Helvetica Neue"/>
              </a:rPr>
              <a:t>the idea is</a:t>
            </a:r>
          </a:p>
          <a:p>
            <a:pPr marL="457200" indent="-298450"/>
            <a:r>
              <a:rPr lang="en-US" b="0" i="0" dirty="0">
                <a:solidFill>
                  <a:srgbClr val="000000"/>
                </a:solidFill>
                <a:effectLst/>
                <a:latin typeface="Helvetica Neue"/>
              </a:rPr>
              <a:t>to train the model on Cambodia dataset </a:t>
            </a:r>
          </a:p>
          <a:p>
            <a:pPr marL="457200" indent="-298450"/>
            <a:r>
              <a:rPr lang="en-US" b="0" i="0" dirty="0">
                <a:solidFill>
                  <a:srgbClr val="000000"/>
                </a:solidFill>
                <a:effectLst/>
                <a:latin typeface="Helvetica Neue"/>
              </a:rPr>
              <a:t>then fine tune it on newborns from Guinee</a:t>
            </a:r>
          </a:p>
          <a:p>
            <a:pPr marL="457200" indent="-298450"/>
            <a:r>
              <a:rPr lang="en-US" b="0" i="0" dirty="0">
                <a:solidFill>
                  <a:srgbClr val="000000"/>
                </a:solidFill>
                <a:effectLst/>
                <a:latin typeface="Helvetica Neue"/>
              </a:rPr>
              <a:t>So in this step, Mobilenet_v1 was trained </a:t>
            </a:r>
          </a:p>
          <a:p>
            <a:pPr marL="457200" indent="-298450"/>
            <a:r>
              <a:rPr lang="en-US" b="1" i="0" dirty="0">
                <a:solidFill>
                  <a:srgbClr val="000000"/>
                </a:solidFill>
                <a:effectLst/>
                <a:latin typeface="Helvetica Neue"/>
              </a:rPr>
              <a:t>C full epochs on Cambodia</a:t>
            </a:r>
            <a:r>
              <a:rPr lang="en-US" b="0" i="0" dirty="0">
                <a:solidFill>
                  <a:srgbClr val="000000"/>
                </a:solidFill>
                <a:effectLst/>
                <a:latin typeface="Helvetica Neue"/>
              </a:rPr>
              <a:t>,</a:t>
            </a:r>
          </a:p>
          <a:p>
            <a:pPr marL="457200" indent="-298450"/>
            <a:r>
              <a:rPr lang="en-US" b="0" i="0" dirty="0">
                <a:solidFill>
                  <a:srgbClr val="000000"/>
                </a:solidFill>
                <a:effectLst/>
                <a:latin typeface="Helvetica Neue"/>
              </a:rPr>
              <a:t>then </a:t>
            </a:r>
            <a:r>
              <a:rPr lang="en-US" b="1" i="0" dirty="0">
                <a:solidFill>
                  <a:srgbClr val="000000"/>
                </a:solidFill>
                <a:effectLst/>
                <a:latin typeface="Helvetica Neue"/>
              </a:rPr>
              <a:t>G finetuning epochs on Guinee</a:t>
            </a:r>
            <a:r>
              <a:rPr lang="en-US" b="0" i="0" dirty="0">
                <a:solidFill>
                  <a:srgbClr val="000000"/>
                </a:solidFill>
                <a:effectLst/>
                <a:latin typeface="Helvetica Neue"/>
              </a:rPr>
              <a:t>, </a:t>
            </a:r>
          </a:p>
          <a:p>
            <a:pPr marL="457200" indent="-298450"/>
            <a:r>
              <a:rPr lang="en-US" b="0" i="0" dirty="0">
                <a:solidFill>
                  <a:srgbClr val="000000"/>
                </a:solidFill>
                <a:effectLst/>
                <a:latin typeface="Helvetica Neue"/>
              </a:rPr>
              <a:t>with C and G being hyperparameters that we tune in by </a:t>
            </a:r>
            <a:r>
              <a:rPr lang="en-US" b="1" i="0" dirty="0">
                <a:solidFill>
                  <a:srgbClr val="000000"/>
                </a:solidFill>
                <a:effectLst/>
                <a:latin typeface="Helvetica Neue"/>
              </a:rPr>
              <a:t>cross Validation</a:t>
            </a:r>
            <a:r>
              <a:rPr lang="en-US" b="0" i="0" dirty="0">
                <a:solidFill>
                  <a:srgbClr val="000000"/>
                </a:solidFill>
                <a:effectLst/>
                <a:latin typeface="Helvetica Neue"/>
              </a:rPr>
              <a:t>.</a:t>
            </a:r>
          </a:p>
          <a:p>
            <a:pPr marL="457200" indent="-298450"/>
            <a:r>
              <a:rPr lang="en-US" b="0" i="0" dirty="0">
                <a:solidFill>
                  <a:srgbClr val="000000"/>
                </a:solidFill>
                <a:effectLst/>
                <a:latin typeface="Helvetica Neue"/>
              </a:rPr>
              <a:t>And we set G much higher than C because Cambodia dataset is 10 times larger than Guinee dataset</a:t>
            </a:r>
          </a:p>
          <a:p>
            <a:pPr marL="457200" indent="-298450"/>
            <a:r>
              <a:rPr lang="en-US" b="0" i="0" dirty="0">
                <a:solidFill>
                  <a:srgbClr val="000000"/>
                </a:solidFill>
                <a:effectLst/>
                <a:latin typeface="Helvetica Neue"/>
              </a:rPr>
              <a:t>Notice that Since our priority is to perform well on </a:t>
            </a:r>
            <a:r>
              <a:rPr lang="en-US" b="1" i="0" dirty="0">
                <a:solidFill>
                  <a:srgbClr val="000000"/>
                </a:solidFill>
                <a:effectLst/>
                <a:latin typeface="Helvetica Neue"/>
              </a:rPr>
              <a:t>newborns from Guinee</a:t>
            </a:r>
            <a:r>
              <a:rPr lang="en-US" b="0" i="0" dirty="0">
                <a:solidFill>
                  <a:srgbClr val="000000"/>
                </a:solidFill>
                <a:effectLst/>
                <a:latin typeface="Helvetica Neue"/>
              </a:rPr>
              <a:t>, we chose here to always </a:t>
            </a:r>
            <a:r>
              <a:rPr lang="en-US" b="1" i="0" dirty="0">
                <a:solidFill>
                  <a:srgbClr val="000000"/>
                </a:solidFill>
                <a:effectLst/>
                <a:latin typeface="Helvetica Neue"/>
              </a:rPr>
              <a:t>test on Guinee data only</a:t>
            </a:r>
            <a:r>
              <a:rPr lang="en-US" b="0" i="0" dirty="0">
                <a:solidFill>
                  <a:srgbClr val="000000"/>
                </a:solidFill>
                <a:effectLst/>
                <a:latin typeface="Helvetica Neue"/>
              </a:rPr>
              <a:t>.</a:t>
            </a:r>
          </a:p>
          <a:p>
            <a:pPr marL="457200" indent="-298450">
              <a:buFontTx/>
              <a:buChar char="-"/>
            </a:pPr>
            <a:endParaRPr lang="en-US" b="0" i="0" dirty="0">
              <a:solidFill>
                <a:srgbClr val="000000"/>
              </a:solidFill>
              <a:effectLst/>
              <a:latin typeface="Helvetica Neue"/>
            </a:endParaRPr>
          </a:p>
          <a:p>
            <a:pPr marL="457200" indent="-298450">
              <a:buFontTx/>
              <a:buChar char="-"/>
            </a:pPr>
            <a:endParaRPr lang="en-US" b="0" i="0" dirty="0">
              <a:solidFill>
                <a:srgbClr val="000000"/>
              </a:solidFill>
              <a:effectLst/>
              <a:latin typeface="Helvetica Neue"/>
            </a:endParaRPr>
          </a:p>
          <a:p>
            <a:pPr marL="158750" indent="0">
              <a:buFontTx/>
              <a:buNone/>
            </a:pPr>
            <a:r>
              <a:rPr lang="en-US" b="0" i="0" dirty="0">
                <a:solidFill>
                  <a:srgbClr val="000000"/>
                </a:solidFill>
                <a:effectLst/>
                <a:latin typeface="Helvetica Neue"/>
              </a:rPr>
              <a:t>Why this idea ? :</a:t>
            </a:r>
          </a:p>
          <a:p>
            <a:pPr marL="457200" indent="-298450"/>
            <a:r>
              <a:rPr lang="en-US" b="0" i="0" dirty="0">
                <a:solidFill>
                  <a:srgbClr val="000000"/>
                </a:solidFill>
                <a:effectLst/>
                <a:latin typeface="Helvetica Neue"/>
              </a:rPr>
              <a:t>So, when using Mobilenet v1 on </a:t>
            </a:r>
            <a:r>
              <a:rPr lang="en-US" b="0" i="0" dirty="0" err="1">
                <a:solidFill>
                  <a:srgbClr val="000000"/>
                </a:solidFill>
                <a:effectLst/>
                <a:latin typeface="Helvetica Neue"/>
              </a:rPr>
              <a:t>guinee</a:t>
            </a:r>
            <a:r>
              <a:rPr lang="en-US" b="0" i="0" dirty="0">
                <a:solidFill>
                  <a:srgbClr val="000000"/>
                </a:solidFill>
                <a:effectLst/>
                <a:latin typeface="Helvetica Neue"/>
              </a:rPr>
              <a:t> data only, the model found that outputting the mean will lead to the best results. And since </a:t>
            </a:r>
            <a:r>
              <a:rPr lang="en-US" b="0" i="0" dirty="0" err="1">
                <a:solidFill>
                  <a:srgbClr val="000000"/>
                </a:solidFill>
                <a:effectLst/>
                <a:latin typeface="Helvetica Neue"/>
              </a:rPr>
              <a:t>guinee</a:t>
            </a:r>
            <a:r>
              <a:rPr lang="en-US" b="0" i="0" dirty="0">
                <a:solidFill>
                  <a:srgbClr val="000000"/>
                </a:solidFill>
                <a:effectLst/>
                <a:latin typeface="Helvetica Neue"/>
              </a:rPr>
              <a:t> images are only 700 images, and Cambodia dataset is 10 times larger, we thought that if we first train our model on Cambodia images, we can prevent it from predicting the mean and maybe it will gain more insights to perform the task</a:t>
            </a:r>
            <a:endParaRPr lang="en-US" dirty="0"/>
          </a:p>
        </p:txBody>
      </p:sp>
    </p:spTree>
    <p:extLst>
      <p:ext uri="{BB962C8B-B14F-4D97-AF65-F5344CB8AC3E}">
        <p14:creationId xmlns:p14="http://schemas.microsoft.com/office/powerpoint/2010/main" val="3795758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b="0" i="0" dirty="0">
                <a:solidFill>
                  <a:srgbClr val="000000"/>
                </a:solidFill>
                <a:effectLst/>
                <a:latin typeface="Helvetica Neue"/>
              </a:rPr>
              <a:t>Here are</a:t>
            </a:r>
          </a:p>
          <a:p>
            <a:pPr marL="457200" indent="-298450"/>
            <a:r>
              <a:rPr lang="en-US" b="0" i="0" dirty="0">
                <a:solidFill>
                  <a:srgbClr val="000000"/>
                </a:solidFill>
                <a:effectLst/>
                <a:latin typeface="Helvetica Neue"/>
              </a:rPr>
              <a:t> the results we found.</a:t>
            </a:r>
          </a:p>
          <a:p>
            <a:pPr marL="457200" indent="-298450"/>
            <a:r>
              <a:rPr lang="en-US" b="0" i="0" dirty="0">
                <a:solidFill>
                  <a:srgbClr val="000000"/>
                </a:solidFill>
                <a:effectLst/>
                <a:latin typeface="Helvetica Neue"/>
              </a:rPr>
              <a:t>And The </a:t>
            </a:r>
            <a:r>
              <a:rPr lang="en-US" b="1" i="0" dirty="0">
                <a:solidFill>
                  <a:srgbClr val="000000"/>
                </a:solidFill>
                <a:effectLst/>
                <a:latin typeface="Helvetica Neue"/>
              </a:rPr>
              <a:t>best performance</a:t>
            </a:r>
            <a:r>
              <a:rPr lang="en-US" b="0" i="0" dirty="0">
                <a:solidFill>
                  <a:srgbClr val="000000"/>
                </a:solidFill>
                <a:effectLst/>
                <a:latin typeface="Helvetica Neue"/>
              </a:rPr>
              <a:t> that we now have is when using </a:t>
            </a:r>
            <a:r>
              <a:rPr lang="en-US" b="1" i="0" dirty="0">
                <a:solidFill>
                  <a:srgbClr val="000000"/>
                </a:solidFill>
                <a:effectLst/>
                <a:latin typeface="Helvetica Neue"/>
              </a:rPr>
              <a:t>Mobilenet_v1</a:t>
            </a:r>
            <a:r>
              <a:rPr lang="en-US" b="0" i="0" dirty="0">
                <a:solidFill>
                  <a:srgbClr val="000000"/>
                </a:solidFill>
                <a:effectLst/>
                <a:latin typeface="Helvetica Neue"/>
              </a:rPr>
              <a:t> with </a:t>
            </a:r>
            <a:r>
              <a:rPr lang="en-US" b="1" i="0" dirty="0">
                <a:solidFill>
                  <a:srgbClr val="000000"/>
                </a:solidFill>
                <a:effectLst/>
                <a:latin typeface="Helvetica Neue"/>
              </a:rPr>
              <a:t>2 epochs on Cambodia</a:t>
            </a:r>
            <a:r>
              <a:rPr lang="en-US" b="0" i="0" dirty="0">
                <a:solidFill>
                  <a:srgbClr val="000000"/>
                </a:solidFill>
                <a:effectLst/>
                <a:latin typeface="Helvetica Neue"/>
              </a:rPr>
              <a:t> images and </a:t>
            </a:r>
            <a:r>
              <a:rPr lang="en-US" b="1" i="0" dirty="0">
                <a:solidFill>
                  <a:srgbClr val="000000"/>
                </a:solidFill>
                <a:effectLst/>
                <a:latin typeface="Helvetica Neue"/>
              </a:rPr>
              <a:t>50 epochs on Guinea</a:t>
            </a:r>
            <a:r>
              <a:rPr lang="en-US" b="0" i="0" dirty="0">
                <a:solidFill>
                  <a:srgbClr val="000000"/>
                </a:solidFill>
                <a:effectLst/>
                <a:latin typeface="Helvetica Neue"/>
              </a:rPr>
              <a:t>. </a:t>
            </a:r>
          </a:p>
          <a:p>
            <a:pPr marL="457200" indent="-298450"/>
            <a:r>
              <a:rPr lang="en-US" b="0" i="0" dirty="0">
                <a:solidFill>
                  <a:srgbClr val="000000"/>
                </a:solidFill>
                <a:effectLst/>
                <a:latin typeface="Helvetica Neue"/>
              </a:rPr>
              <a:t>This model achieves a </a:t>
            </a:r>
            <a:r>
              <a:rPr lang="en-US" b="1" i="0" dirty="0">
                <a:solidFill>
                  <a:srgbClr val="000000"/>
                </a:solidFill>
                <a:effectLst/>
                <a:latin typeface="Helvetica Neue"/>
              </a:rPr>
              <a:t>mean relative error of 5.2% for Height</a:t>
            </a:r>
          </a:p>
          <a:p>
            <a:pPr marL="457200" indent="-298450"/>
            <a:r>
              <a:rPr lang="en-US" b="1" i="0" dirty="0">
                <a:solidFill>
                  <a:srgbClr val="000000"/>
                </a:solidFill>
                <a:effectLst/>
                <a:latin typeface="Helvetica Neue"/>
              </a:rPr>
              <a:t>and 18.3%</a:t>
            </a:r>
            <a:r>
              <a:rPr lang="en-US" b="0" i="0" dirty="0">
                <a:solidFill>
                  <a:srgbClr val="000000"/>
                </a:solidFill>
                <a:effectLst/>
                <a:latin typeface="Helvetica Neue"/>
              </a:rPr>
              <a:t> for weight</a:t>
            </a:r>
            <a:r>
              <a:rPr lang="en-US" b="1" i="0" dirty="0">
                <a:solidFill>
                  <a:srgbClr val="000000"/>
                </a:solidFill>
                <a:effectLst/>
                <a:latin typeface="Helvetica Neue"/>
              </a:rPr>
              <a:t>. These results did not differ much from the results we had before, </a:t>
            </a:r>
          </a:p>
          <a:p>
            <a:pPr marL="457200" indent="-298450"/>
            <a:r>
              <a:rPr lang="en-US" b="1" i="0" dirty="0">
                <a:solidFill>
                  <a:srgbClr val="000000"/>
                </a:solidFill>
                <a:effectLst/>
                <a:latin typeface="Helvetica Neue"/>
              </a:rPr>
              <a:t>but there is a slight improvement of 2% for weight predictions.</a:t>
            </a:r>
            <a:endParaRPr lang="en-US" dirty="0"/>
          </a:p>
        </p:txBody>
      </p:sp>
    </p:spTree>
    <p:extLst>
      <p:ext uri="{BB962C8B-B14F-4D97-AF65-F5344CB8AC3E}">
        <p14:creationId xmlns:p14="http://schemas.microsoft.com/office/powerpoint/2010/main" val="237320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These results are </a:t>
            </a:r>
          </a:p>
          <a:p>
            <a:r>
              <a:rPr lang="en-US" dirty="0"/>
              <a:t>still far from satisfying especially for weight predictions. , And again, </a:t>
            </a:r>
          </a:p>
          <a:p>
            <a:r>
              <a:rPr lang="en-US" dirty="0"/>
              <a:t>we find that the model still have a tendency to predict the average height value. Now since mobilenet_v1 have the best performances until now, </a:t>
            </a:r>
          </a:p>
          <a:p>
            <a:r>
              <a:rPr lang="en-US" dirty="0"/>
              <a:t>we decided to switch to mobilenet_v2 as a next step.</a:t>
            </a:r>
          </a:p>
          <a:p>
            <a:endParaRPr lang="en-US" dirty="0"/>
          </a:p>
          <a:p>
            <a:pPr marL="158750" indent="0">
              <a:buNone/>
            </a:pPr>
            <a:r>
              <a:rPr lang="en-US" dirty="0"/>
              <a:t>Why switch to Mobilenet_v2 ? </a:t>
            </a:r>
          </a:p>
          <a:p>
            <a:pPr marL="457200" indent="-298450"/>
            <a:r>
              <a:rPr lang="en-US" dirty="0"/>
              <a:t>Until now, we used Mobilenet_v1 with pretrained weights from OpenPose. And it had acceptable performances especially with height predictions. and Since Mobilenet_v2 have an overall better performances than its older version, we thought about trying it and see if we can improve our results before adding new features (Sex and age). This helped us notice that we didn’t gain much advantages when using </a:t>
            </a:r>
            <a:r>
              <a:rPr lang="en-US" dirty="0" err="1"/>
              <a:t>Openpose</a:t>
            </a:r>
            <a:r>
              <a:rPr lang="en-US" dirty="0"/>
              <a:t> weights for Mobilenet_v1 (since the results are better with Mobilenet_v2)</a:t>
            </a:r>
          </a:p>
          <a:p>
            <a:pPr marL="158750" indent="0">
              <a:buNone/>
            </a:pPr>
            <a:endParaRPr lang="en-US" dirty="0"/>
          </a:p>
        </p:txBody>
      </p:sp>
    </p:spTree>
    <p:extLst>
      <p:ext uri="{BB962C8B-B14F-4D97-AF65-F5344CB8AC3E}">
        <p14:creationId xmlns:p14="http://schemas.microsoft.com/office/powerpoint/2010/main" val="40316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Now </a:t>
            </a:r>
          </a:p>
          <a:p>
            <a:r>
              <a:rPr lang="en-US" b="0" i="0" dirty="0">
                <a:solidFill>
                  <a:srgbClr val="000000"/>
                </a:solidFill>
                <a:effectLst/>
                <a:latin typeface="Helvetica Neue"/>
              </a:rPr>
              <a:t>our model is simply </a:t>
            </a:r>
          </a:p>
          <a:p>
            <a:r>
              <a:rPr lang="en-US" b="0" i="0" dirty="0">
                <a:solidFill>
                  <a:srgbClr val="000000"/>
                </a:solidFill>
                <a:effectLst/>
                <a:latin typeface="Helvetica Neue"/>
              </a:rPr>
              <a:t>a Mobilenet_v2 followed by </a:t>
            </a:r>
          </a:p>
          <a:p>
            <a:r>
              <a:rPr lang="en-US" b="0" i="0" dirty="0">
                <a:solidFill>
                  <a:srgbClr val="000000"/>
                </a:solidFill>
                <a:effectLst/>
                <a:latin typeface="Helvetica Neue"/>
              </a:rPr>
              <a:t>our initially defined regression model..  </a:t>
            </a:r>
          </a:p>
          <a:p>
            <a:r>
              <a:rPr lang="en-US" b="0" i="0" dirty="0">
                <a:solidFill>
                  <a:srgbClr val="000000"/>
                </a:solidFill>
                <a:effectLst/>
                <a:latin typeface="Helvetica Neue"/>
              </a:rPr>
              <a:t>so far, we always trained our models on (256x256) images  but now we will also train the model on (384x384) images and compare performances.</a:t>
            </a:r>
          </a:p>
          <a:p>
            <a:endParaRPr lang="en-US" b="0" i="0" dirty="0">
              <a:solidFill>
                <a:srgbClr val="000000"/>
              </a:solidFill>
              <a:effectLst/>
              <a:latin typeface="Helvetica Neue"/>
            </a:endParaRPr>
          </a:p>
          <a:p>
            <a:pPr marL="158750" indent="0">
              <a:buNone/>
            </a:pPr>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endParaRPr lang="en-US" b="0" i="0" dirty="0">
              <a:solidFill>
                <a:srgbClr val="000000"/>
              </a:solidFill>
              <a:effectLst/>
              <a:latin typeface="Helvetica Neue"/>
            </a:endParaRPr>
          </a:p>
          <a:p>
            <a:r>
              <a:rPr lang="en-US" b="0" i="0" dirty="0">
                <a:solidFill>
                  <a:srgbClr val="000000"/>
                </a:solidFill>
                <a:effectLst/>
                <a:latin typeface="Helvetica Neue"/>
              </a:rPr>
              <a:t>(</a:t>
            </a:r>
            <a:r>
              <a:rPr lang="en-US" b="1" i="0" dirty="0">
                <a:solidFill>
                  <a:srgbClr val="000000"/>
                </a:solidFill>
                <a:effectLst/>
                <a:latin typeface="Helvetica Neue"/>
              </a:rPr>
              <a:t>why now (384*384)? </a:t>
            </a:r>
            <a:r>
              <a:rPr lang="en-US" b="0" i="0" dirty="0">
                <a:solidFill>
                  <a:srgbClr val="000000"/>
                </a:solidFill>
                <a:effectLst/>
                <a:latin typeface="Helvetica Neue"/>
              </a:rPr>
              <a:t>because initially, </a:t>
            </a:r>
            <a:r>
              <a:rPr lang="en-US" b="0" i="0" dirty="0" err="1">
                <a:solidFill>
                  <a:srgbClr val="000000"/>
                </a:solidFill>
                <a:effectLst/>
                <a:latin typeface="Helvetica Neue"/>
              </a:rPr>
              <a:t>openpose</a:t>
            </a:r>
            <a:r>
              <a:rPr lang="en-US" b="0" i="0" dirty="0">
                <a:solidFill>
                  <a:srgbClr val="000000"/>
                </a:solidFill>
                <a:effectLst/>
                <a:latin typeface="Helvetica Neue"/>
              </a:rPr>
              <a:t> was trained on 256x256 sized images so we kept the same dimension)</a:t>
            </a:r>
          </a:p>
          <a:p>
            <a:endParaRPr lang="en-US" b="0" i="0" dirty="0">
              <a:solidFill>
                <a:srgbClr val="000000"/>
              </a:solidFill>
              <a:effectLst/>
              <a:latin typeface="Helvetica Neue"/>
            </a:endParaRPr>
          </a:p>
          <a:p>
            <a:pPr marL="158750" indent="0">
              <a:buNone/>
            </a:pPr>
            <a:endParaRPr lang="en-US" dirty="0"/>
          </a:p>
        </p:txBody>
      </p:sp>
    </p:spTree>
    <p:extLst>
      <p:ext uri="{BB962C8B-B14F-4D97-AF65-F5344CB8AC3E}">
        <p14:creationId xmlns:p14="http://schemas.microsoft.com/office/powerpoint/2010/main" val="4169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dirty="0"/>
              <a:t>So, </a:t>
            </a:r>
          </a:p>
          <a:p>
            <a:pPr marL="457200" indent="-298450"/>
            <a:r>
              <a:rPr lang="en-US" dirty="0"/>
              <a:t>here are the results  for 256 by 256 images </a:t>
            </a:r>
          </a:p>
          <a:p>
            <a:pPr marL="457200" indent="-298450"/>
            <a:r>
              <a:rPr lang="en-US" b="0" i="0" dirty="0">
                <a:solidFill>
                  <a:srgbClr val="000000"/>
                </a:solidFill>
                <a:effectLst/>
                <a:latin typeface="Helvetica Neue"/>
              </a:rPr>
              <a:t>Comparing to</a:t>
            </a:r>
            <a:r>
              <a:rPr lang="en-US" b="1" i="0" dirty="0">
                <a:solidFill>
                  <a:srgbClr val="000000"/>
                </a:solidFill>
                <a:effectLst/>
                <a:latin typeface="Helvetica Neue"/>
              </a:rPr>
              <a:t> Mobilenet_v1</a:t>
            </a:r>
            <a:r>
              <a:rPr lang="en-US" b="0" i="0" dirty="0">
                <a:solidFill>
                  <a:srgbClr val="000000"/>
                </a:solidFill>
                <a:effectLst/>
                <a:latin typeface="Helvetica Neue"/>
              </a:rPr>
              <a:t>, we can see that</a:t>
            </a:r>
          </a:p>
          <a:p>
            <a:pPr marL="457200" indent="-298450"/>
            <a:r>
              <a:rPr lang="en-US" b="0" i="0" dirty="0">
                <a:solidFill>
                  <a:srgbClr val="000000"/>
                </a:solidFill>
                <a:effectLst/>
                <a:latin typeface="Helvetica Neue"/>
              </a:rPr>
              <a:t>For </a:t>
            </a:r>
            <a:r>
              <a:rPr lang="en-US" b="1" i="0" dirty="0">
                <a:solidFill>
                  <a:srgbClr val="000000"/>
                </a:solidFill>
                <a:effectLst/>
                <a:latin typeface="Helvetica Neue"/>
              </a:rPr>
              <a:t>Guinea data</a:t>
            </a:r>
            <a:r>
              <a:rPr lang="en-US" b="0" i="0" dirty="0">
                <a:solidFill>
                  <a:srgbClr val="000000"/>
                </a:solidFill>
                <a:effectLst/>
                <a:latin typeface="Helvetica Neue"/>
              </a:rPr>
              <a:t> : </a:t>
            </a:r>
          </a:p>
          <a:p>
            <a:pPr marL="457200" indent="-298450"/>
            <a:r>
              <a:rPr lang="en-US" b="0" i="0" dirty="0">
                <a:solidFill>
                  <a:srgbClr val="000000"/>
                </a:solidFill>
                <a:effectLst/>
                <a:latin typeface="Helvetica Neue"/>
              </a:rPr>
              <a:t>There is a </a:t>
            </a:r>
            <a:r>
              <a:rPr lang="en-US" b="1" i="0" dirty="0">
                <a:solidFill>
                  <a:srgbClr val="000000"/>
                </a:solidFill>
                <a:effectLst/>
                <a:latin typeface="Helvetica Neue"/>
              </a:rPr>
              <a:t>slight deterioration</a:t>
            </a:r>
            <a:r>
              <a:rPr lang="en-US" b="0" i="0" dirty="0">
                <a:solidFill>
                  <a:srgbClr val="000000"/>
                </a:solidFill>
                <a:effectLst/>
                <a:latin typeface="Helvetica Neue"/>
              </a:rPr>
              <a:t> in predicting </a:t>
            </a:r>
            <a:r>
              <a:rPr lang="en-US" b="1" i="0" dirty="0">
                <a:solidFill>
                  <a:srgbClr val="000000"/>
                </a:solidFill>
                <a:effectLst/>
                <a:latin typeface="Helvetica Neue"/>
              </a:rPr>
              <a:t>Height (From 5.2% to 7%)</a:t>
            </a:r>
            <a:r>
              <a:rPr lang="en-US" b="0" i="0" dirty="0">
                <a:solidFill>
                  <a:srgbClr val="000000"/>
                </a:solidFill>
                <a:effectLst/>
                <a:latin typeface="Helvetica Neue"/>
              </a:rPr>
              <a:t> , </a:t>
            </a:r>
          </a:p>
          <a:p>
            <a:pPr marL="457200" indent="-298450"/>
            <a:r>
              <a:rPr lang="en-US" b="0" i="0" dirty="0">
                <a:solidFill>
                  <a:srgbClr val="000000"/>
                </a:solidFill>
                <a:effectLst/>
                <a:latin typeface="Helvetica Neue"/>
              </a:rPr>
              <a:t>with a more significant </a:t>
            </a:r>
            <a:r>
              <a:rPr lang="en-US" b="1" i="0" dirty="0">
                <a:solidFill>
                  <a:srgbClr val="000000"/>
                </a:solidFill>
                <a:effectLst/>
                <a:latin typeface="Helvetica Neue"/>
              </a:rPr>
              <a:t>improvement</a:t>
            </a:r>
            <a:r>
              <a:rPr lang="en-US" b="0" i="0" dirty="0">
                <a:solidFill>
                  <a:srgbClr val="000000"/>
                </a:solidFill>
                <a:effectLst/>
                <a:latin typeface="Helvetica Neue"/>
              </a:rPr>
              <a:t> in predicting </a:t>
            </a:r>
            <a:r>
              <a:rPr lang="en-US" b="1" i="0" dirty="0">
                <a:solidFill>
                  <a:srgbClr val="000000"/>
                </a:solidFill>
                <a:effectLst/>
                <a:latin typeface="Helvetica Neue"/>
              </a:rPr>
              <a:t>Weight (from 23% to 19.6%)</a:t>
            </a:r>
            <a:endParaRPr lang="en-US" b="0" i="0" dirty="0">
              <a:solidFill>
                <a:srgbClr val="000000"/>
              </a:solidFill>
              <a:effectLst/>
              <a:latin typeface="Helvetica Neue"/>
            </a:endParaRPr>
          </a:p>
          <a:p>
            <a:pPr marL="457200" indent="-298450"/>
            <a:r>
              <a:rPr lang="en-US" b="0" i="0" dirty="0">
                <a:solidFill>
                  <a:srgbClr val="000000"/>
                </a:solidFill>
                <a:effectLst/>
                <a:latin typeface="Helvetica Neue"/>
              </a:rPr>
              <a:t>For </a:t>
            </a:r>
            <a:r>
              <a:rPr lang="en-US" b="1" i="0" dirty="0">
                <a:solidFill>
                  <a:srgbClr val="000000"/>
                </a:solidFill>
                <a:effectLst/>
                <a:latin typeface="Helvetica Neue"/>
              </a:rPr>
              <a:t>Cambodia data</a:t>
            </a:r>
            <a:r>
              <a:rPr lang="en-US" b="0" i="0" dirty="0">
                <a:solidFill>
                  <a:srgbClr val="000000"/>
                </a:solidFill>
                <a:effectLst/>
                <a:latin typeface="Helvetica Neue"/>
              </a:rPr>
              <a:t>, predicting </a:t>
            </a:r>
            <a:r>
              <a:rPr lang="en-US" b="1" i="0" dirty="0">
                <a:solidFill>
                  <a:srgbClr val="000000"/>
                </a:solidFill>
                <a:effectLst/>
                <a:latin typeface="Helvetica Neue"/>
              </a:rPr>
              <a:t>Height</a:t>
            </a:r>
            <a:r>
              <a:rPr lang="en-US" b="0" i="0" dirty="0">
                <a:solidFill>
                  <a:srgbClr val="000000"/>
                </a:solidFill>
                <a:effectLst/>
                <a:latin typeface="Helvetica Neue"/>
              </a:rPr>
              <a:t> </a:t>
            </a:r>
          </a:p>
          <a:p>
            <a:pPr marL="457200" indent="-298450"/>
            <a:r>
              <a:rPr lang="en-US" b="0" i="0" dirty="0">
                <a:solidFill>
                  <a:srgbClr val="000000"/>
                </a:solidFill>
                <a:effectLst/>
                <a:latin typeface="Helvetica Neue"/>
              </a:rPr>
              <a:t>slightly </a:t>
            </a:r>
            <a:r>
              <a:rPr lang="en-US" b="1" i="0" dirty="0">
                <a:solidFill>
                  <a:srgbClr val="000000"/>
                </a:solidFill>
                <a:effectLst/>
                <a:latin typeface="Helvetica Neue"/>
              </a:rPr>
              <a:t>improved</a:t>
            </a:r>
            <a:r>
              <a:rPr lang="en-US" b="0" i="0" dirty="0">
                <a:solidFill>
                  <a:srgbClr val="000000"/>
                </a:solidFill>
                <a:effectLst/>
                <a:latin typeface="Helvetica Neue"/>
              </a:rPr>
              <a:t> from </a:t>
            </a:r>
            <a:r>
              <a:rPr lang="en-US" b="1" i="0" dirty="0">
                <a:solidFill>
                  <a:srgbClr val="000000"/>
                </a:solidFill>
                <a:effectLst/>
                <a:latin typeface="Helvetica Neue"/>
              </a:rPr>
              <a:t>7.4% to 6.6%</a:t>
            </a:r>
            <a:r>
              <a:rPr lang="en-US" b="0" i="0" dirty="0">
                <a:solidFill>
                  <a:srgbClr val="000000"/>
                </a:solidFill>
                <a:effectLst/>
                <a:latin typeface="Helvetica Neue"/>
              </a:rPr>
              <a:t>, but there is </a:t>
            </a:r>
          </a:p>
          <a:p>
            <a:pPr marL="457200" indent="-298450"/>
            <a:r>
              <a:rPr lang="en-US" b="0" i="0" dirty="0">
                <a:solidFill>
                  <a:srgbClr val="000000"/>
                </a:solidFill>
                <a:effectLst/>
                <a:latin typeface="Helvetica Neue"/>
              </a:rPr>
              <a:t>a notable </a:t>
            </a:r>
            <a:r>
              <a:rPr lang="en-US" b="1" i="0" dirty="0">
                <a:solidFill>
                  <a:srgbClr val="000000"/>
                </a:solidFill>
                <a:effectLst/>
                <a:latin typeface="Helvetica Neue"/>
              </a:rPr>
              <a:t>improvement in predicting weight (from 23.3% to 12.6%)</a:t>
            </a:r>
            <a:endParaRPr lang="en-US" b="0" i="0" dirty="0">
              <a:solidFill>
                <a:srgbClr val="000000"/>
              </a:solidFill>
              <a:effectLst/>
              <a:latin typeface="Helvetica Neue"/>
            </a:endParaRPr>
          </a:p>
          <a:p>
            <a:pPr marL="158750" indent="0">
              <a:buNone/>
            </a:pPr>
            <a:endParaRPr lang="en-US" dirty="0"/>
          </a:p>
        </p:txBody>
      </p:sp>
    </p:spTree>
    <p:extLst>
      <p:ext uri="{BB962C8B-B14F-4D97-AF65-F5344CB8AC3E}">
        <p14:creationId xmlns:p14="http://schemas.microsoft.com/office/powerpoint/2010/main" val="128028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1" i="0" dirty="0">
                <a:solidFill>
                  <a:srgbClr val="000000"/>
                </a:solidFill>
                <a:effectLst/>
                <a:latin typeface="Helvetica Neue"/>
              </a:rPr>
              <a:t>We can</a:t>
            </a:r>
            <a:r>
              <a:rPr lang="en-US" b="0" i="0" dirty="0">
                <a:solidFill>
                  <a:srgbClr val="000000"/>
                </a:solidFill>
                <a:effectLst/>
                <a:latin typeface="Helvetica Neue"/>
              </a:rPr>
              <a:t> see </a:t>
            </a:r>
          </a:p>
          <a:p>
            <a:r>
              <a:rPr lang="en-US" b="0" i="0" dirty="0">
                <a:solidFill>
                  <a:srgbClr val="000000"/>
                </a:solidFill>
                <a:effectLst/>
                <a:latin typeface="Helvetica Neue"/>
              </a:rPr>
              <a:t>on the right, some predicted values for newborns from guinea</a:t>
            </a:r>
          </a:p>
          <a:p>
            <a:r>
              <a:rPr lang="en-US" b="0" i="0" dirty="0">
                <a:solidFill>
                  <a:srgbClr val="000000"/>
                </a:solidFill>
                <a:effectLst/>
                <a:latin typeface="Helvetica Neue"/>
              </a:rPr>
              <a:t>So , before, mobilenet_v1 tend to predict the mean values, </a:t>
            </a:r>
          </a:p>
          <a:p>
            <a:r>
              <a:rPr lang="en-US" b="0" i="0" dirty="0">
                <a:solidFill>
                  <a:srgbClr val="000000"/>
                </a:solidFill>
                <a:effectLst/>
                <a:latin typeface="Helvetica Neue"/>
              </a:rPr>
              <a:t>but now we can see that there is a increase in variance for our model predictions, </a:t>
            </a:r>
          </a:p>
          <a:p>
            <a:r>
              <a:rPr lang="en-US" b="0" i="0" dirty="0">
                <a:solidFill>
                  <a:srgbClr val="000000"/>
                </a:solidFill>
                <a:effectLst/>
                <a:latin typeface="Helvetica Neue"/>
              </a:rPr>
              <a:t>and it seems that now the model have </a:t>
            </a:r>
            <a:r>
              <a:rPr lang="en-US" b="1" i="0" dirty="0">
                <a:solidFill>
                  <a:srgbClr val="000000"/>
                </a:solidFill>
                <a:effectLst/>
                <a:latin typeface="Helvetica Neue"/>
              </a:rPr>
              <a:t>gained more insights in predicting height</a:t>
            </a:r>
            <a:r>
              <a:rPr lang="en-US" b="0" i="0" dirty="0">
                <a:solidFill>
                  <a:srgbClr val="000000"/>
                </a:solidFill>
                <a:effectLst/>
                <a:latin typeface="Helvetica Neue"/>
              </a:rPr>
              <a:t> :</a:t>
            </a:r>
          </a:p>
          <a:p>
            <a:r>
              <a:rPr lang="en-US" b="0" i="0" dirty="0">
                <a:solidFill>
                  <a:srgbClr val="000000"/>
                </a:solidFill>
                <a:effectLst/>
                <a:latin typeface="Helvetica Neue"/>
              </a:rPr>
              <a:t> See that When the true height </a:t>
            </a:r>
            <a:r>
              <a:rPr lang="en-US" b="1" i="0" dirty="0">
                <a:solidFill>
                  <a:srgbClr val="000000"/>
                </a:solidFill>
                <a:effectLst/>
                <a:latin typeface="Helvetica Neue"/>
              </a:rPr>
              <a:t>increases</a:t>
            </a:r>
            <a:r>
              <a:rPr lang="en-US" b="0" i="0" dirty="0">
                <a:solidFill>
                  <a:srgbClr val="000000"/>
                </a:solidFill>
                <a:effectLst/>
                <a:latin typeface="Helvetica Neue"/>
              </a:rPr>
              <a:t> , </a:t>
            </a:r>
          </a:p>
          <a:p>
            <a:r>
              <a:rPr lang="en-US" b="0" i="0" dirty="0">
                <a:solidFill>
                  <a:srgbClr val="000000"/>
                </a:solidFill>
                <a:effectLst/>
                <a:latin typeface="Helvetica Neue"/>
              </a:rPr>
              <a:t>the prediction tend to also </a:t>
            </a:r>
            <a:r>
              <a:rPr lang="en-US" b="1" i="0" dirty="0">
                <a:solidFill>
                  <a:srgbClr val="000000"/>
                </a:solidFill>
                <a:effectLst/>
                <a:latin typeface="Helvetica Neue"/>
              </a:rPr>
              <a:t>increase</a:t>
            </a:r>
            <a:r>
              <a:rPr lang="en-US" b="0" i="0" dirty="0">
                <a:solidFill>
                  <a:srgbClr val="000000"/>
                </a:solidFill>
                <a:effectLst/>
                <a:latin typeface="Helvetica Neue"/>
              </a:rPr>
              <a:t>.</a:t>
            </a:r>
          </a:p>
          <a:p>
            <a:r>
              <a:rPr lang="en-US" b="0" i="0" dirty="0">
                <a:solidFill>
                  <a:srgbClr val="000000"/>
                </a:solidFill>
                <a:effectLst/>
                <a:latin typeface="Helvetica Neue"/>
              </a:rPr>
              <a:t> For </a:t>
            </a:r>
            <a:r>
              <a:rPr lang="en-US" b="1" i="0" dirty="0">
                <a:solidFill>
                  <a:srgbClr val="000000"/>
                </a:solidFill>
                <a:effectLst/>
                <a:latin typeface="Helvetica Neue"/>
              </a:rPr>
              <a:t>Weights</a:t>
            </a:r>
            <a:r>
              <a:rPr lang="en-US" b="0" i="0" dirty="0">
                <a:solidFill>
                  <a:srgbClr val="000000"/>
                </a:solidFill>
                <a:effectLst/>
                <a:latin typeface="Helvetica Neue"/>
              </a:rPr>
              <a:t> on the other hand, the model still </a:t>
            </a:r>
            <a:r>
              <a:rPr lang="en-US" b="1" i="0" dirty="0">
                <a:solidFill>
                  <a:srgbClr val="000000"/>
                </a:solidFill>
                <a:effectLst/>
                <a:latin typeface="Helvetica Neue"/>
              </a:rPr>
              <a:t>have issues</a:t>
            </a:r>
            <a:r>
              <a:rPr lang="en-US" b="0" i="0" dirty="0">
                <a:solidFill>
                  <a:srgbClr val="000000"/>
                </a:solidFill>
                <a:effectLst/>
                <a:latin typeface="Helvetica Neue"/>
              </a:rPr>
              <a:t>.</a:t>
            </a:r>
            <a:endParaRPr lang="en-US" dirty="0"/>
          </a:p>
        </p:txBody>
      </p:sp>
    </p:spTree>
    <p:extLst>
      <p:ext uri="{BB962C8B-B14F-4D97-AF65-F5344CB8AC3E}">
        <p14:creationId xmlns:p14="http://schemas.microsoft.com/office/powerpoint/2010/main" val="2637202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dirty="0"/>
              <a:t>Now </a:t>
            </a:r>
          </a:p>
          <a:p>
            <a:pPr marL="457200" indent="-298450"/>
            <a:r>
              <a:rPr lang="en-US" dirty="0"/>
              <a:t>for 384 by 384 images,  the overall performances have improved and </a:t>
            </a:r>
            <a:r>
              <a:rPr lang="en-US" b="0" i="0" dirty="0">
                <a:solidFill>
                  <a:srgbClr val="000000"/>
                </a:solidFill>
                <a:effectLst/>
                <a:latin typeface="Helvetica Neue"/>
              </a:rPr>
              <a:t>There is</a:t>
            </a:r>
          </a:p>
          <a:p>
            <a:pPr marL="457200" indent="-298450"/>
            <a:r>
              <a:rPr lang="en-US" b="0" i="0" dirty="0">
                <a:solidFill>
                  <a:srgbClr val="000000"/>
                </a:solidFill>
                <a:effectLst/>
                <a:latin typeface="Helvetica Neue"/>
              </a:rPr>
              <a:t>A </a:t>
            </a:r>
            <a:r>
              <a:rPr lang="en-US" b="1" i="0" dirty="0">
                <a:solidFill>
                  <a:srgbClr val="000000"/>
                </a:solidFill>
                <a:effectLst/>
                <a:latin typeface="Helvetica Neue"/>
              </a:rPr>
              <a:t>1% gain in relative error for Guinee on height predictions</a:t>
            </a:r>
            <a:r>
              <a:rPr lang="en-US" b="0" i="0" dirty="0">
                <a:solidFill>
                  <a:srgbClr val="000000"/>
                </a:solidFill>
                <a:effectLst/>
                <a:latin typeface="Helvetica Neue"/>
              </a:rPr>
              <a:t>.</a:t>
            </a:r>
          </a:p>
          <a:p>
            <a:pPr marL="457200" indent="-298450"/>
            <a:r>
              <a:rPr lang="en-US" b="0" i="0" dirty="0">
                <a:solidFill>
                  <a:srgbClr val="000000"/>
                </a:solidFill>
                <a:effectLst/>
                <a:latin typeface="Helvetica Neue"/>
              </a:rPr>
              <a:t>We can see on the graph here, a comparison between Mobilenet_v1 in red, Mobilenet_v2 with dimensions 256 in orange and Mobilenet_v2 with dimensions 384 in gray. </a:t>
            </a:r>
          </a:p>
          <a:p>
            <a:pPr marL="457200" indent="-298450"/>
            <a:r>
              <a:rPr lang="en-US" b="0" i="0" dirty="0">
                <a:solidFill>
                  <a:srgbClr val="000000"/>
                </a:solidFill>
                <a:effectLst/>
                <a:latin typeface="Helvetica Neue"/>
              </a:rPr>
              <a:t>And the improvement can clearly be seen for weight predictions represented by the dashed lines </a:t>
            </a:r>
          </a:p>
          <a:p>
            <a:pPr marL="457200" indent="-298450"/>
            <a:r>
              <a:rPr lang="en-US" b="0" i="0" dirty="0">
                <a:solidFill>
                  <a:srgbClr val="000000"/>
                </a:solidFill>
                <a:effectLst/>
                <a:latin typeface="Helvetica Neue"/>
              </a:rPr>
              <a:t>so from now on, we will always use this dimension and try to improve our performances.</a:t>
            </a:r>
          </a:p>
        </p:txBody>
      </p:sp>
    </p:spTree>
    <p:extLst>
      <p:ext uri="{BB962C8B-B14F-4D97-AF65-F5344CB8AC3E}">
        <p14:creationId xmlns:p14="http://schemas.microsoft.com/office/powerpoint/2010/main" val="1624728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Now we will integrate AGE and SEX attributes </a:t>
            </a:r>
          </a:p>
          <a:p>
            <a:r>
              <a:rPr lang="en-US" b="0" i="0" dirty="0">
                <a:solidFill>
                  <a:srgbClr val="000000"/>
                </a:solidFill>
                <a:effectLst/>
                <a:latin typeface="Helvetica Neue"/>
              </a:rPr>
              <a:t>which are quite Informative features</a:t>
            </a:r>
          </a:p>
          <a:p>
            <a:r>
              <a:rPr lang="en-US" b="0" i="0" dirty="0">
                <a:solidFill>
                  <a:srgbClr val="000000"/>
                </a:solidFill>
                <a:effectLst/>
                <a:latin typeface="Helvetica Neue"/>
              </a:rPr>
              <a:t>So the first approach</a:t>
            </a:r>
          </a:p>
          <a:p>
            <a:r>
              <a:rPr lang="en-US" b="0" i="0" dirty="0">
                <a:solidFill>
                  <a:srgbClr val="000000"/>
                </a:solidFill>
                <a:effectLst/>
                <a:latin typeface="Helvetica Neue"/>
              </a:rPr>
              <a:t> is to simply add age and sex  as additional input to our regression model </a:t>
            </a:r>
          </a:p>
          <a:p>
            <a:r>
              <a:rPr lang="en-US" b="0" i="0" dirty="0">
                <a:solidFill>
                  <a:srgbClr val="000000"/>
                </a:solidFill>
                <a:effectLst/>
                <a:latin typeface="Helvetica Neue"/>
              </a:rPr>
              <a:t>(so we will add two input features to our fully connected layer)</a:t>
            </a:r>
          </a:p>
          <a:p>
            <a:r>
              <a:rPr lang="en-US" b="0" i="0" dirty="0">
                <a:solidFill>
                  <a:srgbClr val="000000"/>
                </a:solidFill>
                <a:effectLst/>
                <a:latin typeface="Helvetica Neue"/>
              </a:rPr>
              <a:t>We can see the results here, and comparing to what we had before, </a:t>
            </a:r>
          </a:p>
          <a:p>
            <a:r>
              <a:rPr lang="en-US" b="0" i="0" dirty="0">
                <a:solidFill>
                  <a:srgbClr val="000000"/>
                </a:solidFill>
                <a:effectLst/>
                <a:latin typeface="Helvetica Neue"/>
              </a:rPr>
              <a:t>there is no improvement</a:t>
            </a:r>
          </a:p>
        </p:txBody>
      </p:sp>
    </p:spTree>
    <p:extLst>
      <p:ext uri="{BB962C8B-B14F-4D97-AF65-F5344CB8AC3E}">
        <p14:creationId xmlns:p14="http://schemas.microsoft.com/office/powerpoint/2010/main" val="2801173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buFont typeface="+mj-lt"/>
              <a:buAutoNum type="arabicPeriod"/>
            </a:pPr>
            <a:r>
              <a:rPr lang="en-US" b="0" i="0" dirty="0">
                <a:solidFill>
                  <a:srgbClr val="000000"/>
                </a:solidFill>
                <a:effectLst/>
                <a:latin typeface="Helvetica Neue"/>
              </a:rPr>
              <a:t>Now,</a:t>
            </a:r>
          </a:p>
          <a:p>
            <a:pPr algn="l">
              <a:buFont typeface="+mj-lt"/>
              <a:buAutoNum type="arabicPeriod"/>
            </a:pPr>
            <a:r>
              <a:rPr lang="en-US" b="0" i="0" dirty="0">
                <a:solidFill>
                  <a:srgbClr val="000000"/>
                </a:solidFill>
                <a:effectLst/>
                <a:latin typeface="Helvetica Neue"/>
              </a:rPr>
              <a:t>The second approach </a:t>
            </a:r>
          </a:p>
          <a:p>
            <a:pPr algn="l">
              <a:buFont typeface="+mj-lt"/>
              <a:buAutoNum type="arabicPeriod"/>
            </a:pPr>
            <a:r>
              <a:rPr lang="en-US" b="0" i="0" dirty="0">
                <a:solidFill>
                  <a:srgbClr val="000000"/>
                </a:solidFill>
                <a:effectLst/>
                <a:latin typeface="Helvetica Neue"/>
              </a:rPr>
              <a:t>is to use an independent branch.</a:t>
            </a:r>
          </a:p>
          <a:p>
            <a:pPr algn="l">
              <a:buFont typeface="+mj-lt"/>
              <a:buAutoNum type="arabicPeriod"/>
            </a:pPr>
            <a:r>
              <a:rPr lang="en-US" b="0" i="0" dirty="0">
                <a:solidFill>
                  <a:srgbClr val="000000"/>
                </a:solidFill>
                <a:effectLst/>
                <a:latin typeface="Helvetica Neue"/>
              </a:rPr>
              <a:t>And as you can see it in the graph, we create a </a:t>
            </a:r>
            <a:r>
              <a:rPr lang="en-US" b="1" i="0" dirty="0">
                <a:solidFill>
                  <a:srgbClr val="000000"/>
                </a:solidFill>
                <a:effectLst/>
                <a:latin typeface="Helvetica Neue"/>
              </a:rPr>
              <a:t>parallel independent branch of Fully connected layers</a:t>
            </a:r>
            <a:r>
              <a:rPr lang="en-US" b="0" i="0" dirty="0">
                <a:solidFill>
                  <a:srgbClr val="000000"/>
                </a:solidFill>
                <a:effectLst/>
                <a:latin typeface="Helvetica Neue"/>
              </a:rPr>
              <a:t> that will predict a pair of values </a:t>
            </a:r>
            <a:r>
              <a:rPr lang="en-US" b="0" i="0" u="none" strike="noStrike" dirty="0">
                <a:solidFill>
                  <a:srgbClr val="000000"/>
                </a:solidFill>
                <a:effectLst/>
                <a:latin typeface="STIXMathJax_Main"/>
              </a:rPr>
              <a:t>(</a:t>
            </a:r>
            <a:r>
              <a:rPr lang="en-US" b="0" i="0" u="none" strike="noStrike" dirty="0">
                <a:solidFill>
                  <a:srgbClr val="000000"/>
                </a:solidFill>
                <a:effectLst/>
                <a:latin typeface="STIXMathJax_Normal-italic"/>
              </a:rPr>
              <a:t>𝑏𝑟</a:t>
            </a:r>
            <a:r>
              <a:rPr lang="en-US" b="0" i="0" u="none" strike="noStrike" dirty="0" err="1">
                <a:solidFill>
                  <a:srgbClr val="000000"/>
                </a:solidFill>
                <a:effectLst/>
                <a:latin typeface="STIXMathJax_Normal-italic"/>
              </a:rPr>
              <a:t>anch</a:t>
            </a:r>
            <a:r>
              <a:rPr lang="en-US" b="0" i="0" u="none" strike="noStrike" dirty="0">
                <a:solidFill>
                  <a:srgbClr val="000000"/>
                </a:solidFill>
                <a:effectLst/>
                <a:latin typeface="STIXMathJax_Normal-italic"/>
              </a:rPr>
              <a:t> </a:t>
            </a:r>
            <a:r>
              <a:rPr lang="en-US" b="0" i="0" u="none" strike="noStrike" dirty="0" err="1">
                <a:solidFill>
                  <a:srgbClr val="000000"/>
                </a:solidFill>
                <a:effectLst/>
                <a:latin typeface="STIXMathJax_Normal-italic"/>
              </a:rPr>
              <a:t>ℎeight</a:t>
            </a:r>
            <a:r>
              <a:rPr lang="en-US" b="0" i="0" u="none" strike="noStrike" dirty="0">
                <a:solidFill>
                  <a:srgbClr val="000000"/>
                </a:solidFill>
                <a:effectLst/>
                <a:latin typeface="STIXMathJax_Normal-italic"/>
              </a:rPr>
              <a:t> and 𝑏ranch 𝑤eight</a:t>
            </a:r>
            <a:r>
              <a:rPr lang="en-US" b="0" i="0" u="none" strike="noStrike" dirty="0">
                <a:solidFill>
                  <a:srgbClr val="000000"/>
                </a:solidFill>
                <a:effectLst/>
                <a:latin typeface="STIXMathJax_Main"/>
              </a:rPr>
              <a:t>)</a:t>
            </a:r>
            <a:r>
              <a:rPr lang="en-US" b="0" i="0" dirty="0">
                <a:solidFill>
                  <a:srgbClr val="000000"/>
                </a:solidFill>
                <a:effectLst/>
                <a:latin typeface="Helvetica Neue"/>
              </a:rPr>
              <a:t> . These values will then be </a:t>
            </a:r>
            <a:r>
              <a:rPr lang="en-US" b="1" i="0" dirty="0">
                <a:solidFill>
                  <a:srgbClr val="000000"/>
                </a:solidFill>
                <a:effectLst/>
                <a:latin typeface="Helvetica Neue"/>
              </a:rPr>
              <a:t>added</a:t>
            </a:r>
            <a:r>
              <a:rPr lang="en-US" b="0" i="0" dirty="0">
                <a:solidFill>
                  <a:srgbClr val="000000"/>
                </a:solidFill>
                <a:effectLst/>
                <a:latin typeface="Helvetica Neue"/>
              </a:rPr>
              <a:t> to the predicted values from the </a:t>
            </a:r>
            <a:r>
              <a:rPr lang="en-US" b="1" i="0" dirty="0">
                <a:solidFill>
                  <a:srgbClr val="000000"/>
                </a:solidFill>
                <a:effectLst/>
                <a:latin typeface="Helvetica Neue"/>
              </a:rPr>
              <a:t>main network</a:t>
            </a:r>
            <a:r>
              <a:rPr lang="en-US" b="0" i="0" dirty="0">
                <a:solidFill>
                  <a:srgbClr val="000000"/>
                </a:solidFill>
                <a:effectLst/>
                <a:latin typeface="Helvetica Neue"/>
              </a:rPr>
              <a:t> to constitute the final output. </a:t>
            </a:r>
          </a:p>
          <a:p>
            <a:pPr algn="l">
              <a:buFont typeface="+mj-lt"/>
              <a:buAutoNum type="arabicPeriod"/>
            </a:pPr>
            <a:r>
              <a:rPr lang="en-US" b="0" i="0" dirty="0">
                <a:solidFill>
                  <a:srgbClr val="000000"/>
                </a:solidFill>
                <a:effectLst/>
                <a:latin typeface="Helvetica Neue"/>
              </a:rPr>
              <a:t>Seeing the results, we can note </a:t>
            </a:r>
          </a:p>
          <a:p>
            <a:pPr algn="l">
              <a:buFont typeface="+mj-lt"/>
              <a:buAutoNum type="arabicPeriod"/>
            </a:pPr>
            <a:r>
              <a:rPr lang="en-US" b="0" i="0" dirty="0">
                <a:solidFill>
                  <a:srgbClr val="000000"/>
                </a:solidFill>
                <a:effectLst/>
                <a:latin typeface="Helvetica Neue"/>
              </a:rPr>
              <a:t>an overall improvement in performances, </a:t>
            </a:r>
          </a:p>
          <a:p>
            <a:pPr algn="l">
              <a:buFont typeface="+mj-lt"/>
              <a:buAutoNum type="arabicPeriod"/>
            </a:pPr>
            <a:r>
              <a:rPr lang="en-US" b="0" i="0" dirty="0">
                <a:solidFill>
                  <a:srgbClr val="000000"/>
                </a:solidFill>
                <a:effectLst/>
                <a:latin typeface="Helvetica Neue"/>
              </a:rPr>
              <a:t>Especially for Cambodia with a 2% improvement for both Height and Weight</a:t>
            </a:r>
            <a:endParaRPr lang="en-US" dirty="0"/>
          </a:p>
        </p:txBody>
      </p:sp>
    </p:spTree>
    <p:extLst>
      <p:ext uri="{BB962C8B-B14F-4D97-AF65-F5344CB8AC3E}">
        <p14:creationId xmlns:p14="http://schemas.microsoft.com/office/powerpoint/2010/main" val="128652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So the goal is</a:t>
            </a:r>
          </a:p>
          <a:p>
            <a:r>
              <a:rPr lang="en-US" dirty="0"/>
              <a:t>To develop a deep learning solution that can estimate body measures from mobile phone pictures</a:t>
            </a:r>
          </a:p>
          <a:p>
            <a:r>
              <a:rPr lang="en-US" dirty="0"/>
              <a:t>And its not an easy task, since images are obtained in an unconstrained setting : with</a:t>
            </a:r>
          </a:p>
          <a:p>
            <a:r>
              <a:rPr lang="en-US" dirty="0"/>
              <a:t>Location and orientation of the camera,</a:t>
            </a:r>
          </a:p>
          <a:p>
            <a:r>
              <a:rPr lang="en-US" dirty="0"/>
              <a:t>Background</a:t>
            </a:r>
          </a:p>
          <a:p>
            <a:r>
              <a:rPr lang="en-US" dirty="0"/>
              <a:t>Lightning conditions</a:t>
            </a:r>
          </a:p>
          <a:p>
            <a:r>
              <a:rPr lang="en-US" dirty="0"/>
              <a:t>Pose of the child (newborns can’t stand)</a:t>
            </a:r>
          </a:p>
          <a:p>
            <a:r>
              <a:rPr lang="en-US" dirty="0"/>
              <a:t>Clothes worn by child</a:t>
            </a:r>
          </a:p>
        </p:txBody>
      </p:sp>
    </p:spTree>
    <p:extLst>
      <p:ext uri="{BB962C8B-B14F-4D97-AF65-F5344CB8AC3E}">
        <p14:creationId xmlns:p14="http://schemas.microsoft.com/office/powerpoint/2010/main" val="2139405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buFont typeface="+mj-lt"/>
              <a:buAutoNum type="arabicPeriod"/>
            </a:pPr>
            <a:r>
              <a:rPr lang="en-US" b="0" i="0" dirty="0">
                <a:solidFill>
                  <a:srgbClr val="000000"/>
                </a:solidFill>
                <a:effectLst/>
                <a:latin typeface="Helvetica Neue"/>
              </a:rPr>
              <a:t>Here, </a:t>
            </a:r>
          </a:p>
          <a:p>
            <a:pPr algn="l">
              <a:buFont typeface="+mj-lt"/>
              <a:buAutoNum type="arabicPeriod"/>
            </a:pPr>
            <a:r>
              <a:rPr lang="en-US" b="0" i="0" dirty="0">
                <a:solidFill>
                  <a:srgbClr val="000000"/>
                </a:solidFill>
                <a:effectLst/>
                <a:latin typeface="Helvetica Neue"/>
              </a:rPr>
              <a:t>We can see a comparative graph between the two methods on Guinee data. it shows in dashed lines the weight mean relative error, with the blue color representing the first approach, and orange color representing the second approach</a:t>
            </a:r>
          </a:p>
          <a:p>
            <a:pPr algn="l">
              <a:buFont typeface="+mj-lt"/>
              <a:buAutoNum type="arabicPeriod"/>
            </a:pPr>
            <a:r>
              <a:rPr lang="en-US" b="0" i="0" dirty="0">
                <a:solidFill>
                  <a:srgbClr val="000000"/>
                </a:solidFill>
                <a:effectLst/>
                <a:latin typeface="Helvetica Neue"/>
              </a:rPr>
              <a:t>The improvement is better represented in the second graph for Cambodia data with a notable difference between the two techniques</a:t>
            </a:r>
            <a:endParaRPr lang="en-US" dirty="0"/>
          </a:p>
        </p:txBody>
      </p:sp>
    </p:spTree>
    <p:extLst>
      <p:ext uri="{BB962C8B-B14F-4D97-AF65-F5344CB8AC3E}">
        <p14:creationId xmlns:p14="http://schemas.microsoft.com/office/powerpoint/2010/main" val="1894274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So, How is the branch behaving ?</a:t>
            </a:r>
          </a:p>
          <a:p>
            <a:r>
              <a:rPr lang="en-US" b="0" i="0" dirty="0">
                <a:solidFill>
                  <a:srgbClr val="000000"/>
                </a:solidFill>
                <a:effectLst/>
                <a:latin typeface="Helvetica Neue"/>
              </a:rPr>
              <a:t> The initial idea when implementing the second approach was that,  </a:t>
            </a:r>
            <a:r>
              <a:rPr lang="en-US" b="1" i="0" dirty="0">
                <a:solidFill>
                  <a:srgbClr val="000000"/>
                </a:solidFill>
                <a:effectLst/>
                <a:latin typeface="Helvetica Neue"/>
              </a:rPr>
              <a:t>using SEX and AGE attributes</a:t>
            </a:r>
            <a:r>
              <a:rPr lang="en-US" b="0" i="0" dirty="0">
                <a:solidFill>
                  <a:srgbClr val="000000"/>
                </a:solidFill>
                <a:effectLst/>
                <a:latin typeface="Helvetica Neue"/>
              </a:rPr>
              <a:t>, </a:t>
            </a:r>
          </a:p>
          <a:p>
            <a:r>
              <a:rPr lang="en-US" b="0" i="0" dirty="0">
                <a:solidFill>
                  <a:srgbClr val="000000"/>
                </a:solidFill>
                <a:effectLst/>
                <a:latin typeface="Helvetica Neue"/>
              </a:rPr>
              <a:t>the branch will tend to </a:t>
            </a:r>
            <a:r>
              <a:rPr lang="en-US" b="1" i="0" dirty="0">
                <a:solidFill>
                  <a:srgbClr val="000000"/>
                </a:solidFill>
                <a:effectLst/>
                <a:latin typeface="Helvetica Neue"/>
              </a:rPr>
              <a:t>predict the mean height and weight</a:t>
            </a:r>
            <a:r>
              <a:rPr lang="en-US" b="0" i="0" dirty="0">
                <a:solidFill>
                  <a:srgbClr val="000000"/>
                </a:solidFill>
                <a:effectLst/>
                <a:latin typeface="Helvetica Neue"/>
              </a:rPr>
              <a:t> of children of similar </a:t>
            </a:r>
            <a:r>
              <a:rPr lang="en-US" b="1" i="0" dirty="0">
                <a:solidFill>
                  <a:srgbClr val="000000"/>
                </a:solidFill>
                <a:effectLst/>
                <a:latin typeface="Helvetica Neue"/>
              </a:rPr>
              <a:t>sex and age</a:t>
            </a:r>
            <a:r>
              <a:rPr lang="en-US" b="0" i="0" dirty="0">
                <a:solidFill>
                  <a:srgbClr val="000000"/>
                </a:solidFill>
                <a:effectLst/>
                <a:latin typeface="Helvetica Neue"/>
              </a:rPr>
              <a:t>.</a:t>
            </a:r>
          </a:p>
          <a:p>
            <a:r>
              <a:rPr lang="en-US" b="0" i="0" dirty="0">
                <a:solidFill>
                  <a:srgbClr val="000000"/>
                </a:solidFill>
                <a:effectLst/>
                <a:latin typeface="Helvetica Neue"/>
              </a:rPr>
              <a:t>While the main branch will then tend to use the image to </a:t>
            </a:r>
            <a:r>
              <a:rPr lang="en-US" b="1" i="0" dirty="0">
                <a:solidFill>
                  <a:srgbClr val="000000"/>
                </a:solidFill>
                <a:effectLst/>
                <a:latin typeface="Helvetica Neue"/>
              </a:rPr>
              <a:t>predict the deviation from that branch mean value</a:t>
            </a:r>
            <a:r>
              <a:rPr lang="en-US" b="0" i="0" dirty="0">
                <a:solidFill>
                  <a:srgbClr val="000000"/>
                </a:solidFill>
                <a:effectLst/>
                <a:latin typeface="Helvetica Neue"/>
              </a:rPr>
              <a:t>..  But seeing the results , It seems that the independent branch</a:t>
            </a:r>
          </a:p>
          <a:p>
            <a:r>
              <a:rPr lang="en-US" b="0" i="0" dirty="0">
                <a:solidFill>
                  <a:srgbClr val="000000"/>
                </a:solidFill>
                <a:effectLst/>
                <a:latin typeface="Helvetica Neue"/>
              </a:rPr>
              <a:t> </a:t>
            </a:r>
            <a:r>
              <a:rPr lang="en-US" b="1" i="0" dirty="0">
                <a:solidFill>
                  <a:srgbClr val="000000"/>
                </a:solidFill>
                <a:effectLst/>
                <a:latin typeface="Helvetica Neue"/>
              </a:rPr>
              <a:t>behaves completely differently depending on the dataset</a:t>
            </a:r>
            <a:r>
              <a:rPr lang="en-US" b="0" i="0" dirty="0">
                <a:solidFill>
                  <a:srgbClr val="000000"/>
                </a:solidFill>
                <a:effectLst/>
                <a:latin typeface="Helvetica Neue"/>
              </a:rPr>
              <a:t>:</a:t>
            </a:r>
          </a:p>
          <a:p>
            <a:endParaRPr lang="en-US" b="0" i="0" dirty="0">
              <a:solidFill>
                <a:srgbClr val="000000"/>
              </a:solidFill>
              <a:effectLst/>
              <a:latin typeface="Helvetica Neue"/>
            </a:endParaRPr>
          </a:p>
        </p:txBody>
      </p:sp>
    </p:spTree>
    <p:extLst>
      <p:ext uri="{BB962C8B-B14F-4D97-AF65-F5344CB8AC3E}">
        <p14:creationId xmlns:p14="http://schemas.microsoft.com/office/powerpoint/2010/main" val="1812218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So, </a:t>
            </a:r>
          </a:p>
          <a:p>
            <a:r>
              <a:rPr lang="en-US" b="0" i="0" dirty="0">
                <a:solidFill>
                  <a:srgbClr val="000000"/>
                </a:solidFill>
                <a:effectLst/>
                <a:latin typeface="Helvetica Neue"/>
              </a:rPr>
              <a:t>Analyzing the behavior for height for guinea images</a:t>
            </a:r>
          </a:p>
          <a:p>
            <a:r>
              <a:rPr lang="en-US" b="0" i="0" dirty="0">
                <a:solidFill>
                  <a:srgbClr val="000000"/>
                </a:solidFill>
                <a:effectLst/>
                <a:latin typeface="Helvetica Neue"/>
              </a:rPr>
              <a:t>Lets take these 3 samples</a:t>
            </a:r>
          </a:p>
          <a:p>
            <a:r>
              <a:rPr lang="en-US" b="0" i="0" dirty="0">
                <a:solidFill>
                  <a:srgbClr val="000000"/>
                </a:solidFill>
                <a:effectLst/>
                <a:latin typeface="Helvetica Neue"/>
              </a:rPr>
              <a:t>With their respective branch predictions,</a:t>
            </a:r>
          </a:p>
          <a:p>
            <a:r>
              <a:rPr lang="en-US" b="0" i="0" dirty="0">
                <a:solidFill>
                  <a:srgbClr val="000000"/>
                </a:solidFill>
                <a:effectLst/>
                <a:latin typeface="Helvetica Neue"/>
              </a:rPr>
              <a:t>image predictions, </a:t>
            </a:r>
          </a:p>
          <a:p>
            <a:r>
              <a:rPr lang="en-US" b="0" i="0" dirty="0">
                <a:solidFill>
                  <a:srgbClr val="000000"/>
                </a:solidFill>
                <a:effectLst/>
                <a:latin typeface="Helvetica Neue"/>
              </a:rPr>
              <a:t>and predicted values</a:t>
            </a:r>
          </a:p>
          <a:p>
            <a:r>
              <a:rPr lang="en-US" b="0" i="0" dirty="0">
                <a:solidFill>
                  <a:srgbClr val="000000"/>
                </a:solidFill>
                <a:effectLst/>
                <a:latin typeface="Helvetica Neue"/>
              </a:rPr>
              <a:t>These two samples share the same age but have opposite sex, but we find that they have almost the same Branch prediction.</a:t>
            </a:r>
          </a:p>
          <a:p>
            <a:r>
              <a:rPr lang="en-US" b="0" i="0" dirty="0">
                <a:solidFill>
                  <a:srgbClr val="000000"/>
                </a:solidFill>
                <a:effectLst/>
                <a:latin typeface="Helvetica Neue"/>
              </a:rPr>
              <a:t>The next two samples, share the same sex, with just 4 days difference in age. But we found that the branch predictions are far from each other.</a:t>
            </a:r>
          </a:p>
          <a:p>
            <a:r>
              <a:rPr lang="en-US" b="0" i="0" dirty="0">
                <a:solidFill>
                  <a:srgbClr val="000000"/>
                </a:solidFill>
                <a:effectLst/>
                <a:latin typeface="Helvetica Neue"/>
              </a:rPr>
              <a:t>The overall predictions of these samples are still accurate enough but we don’t get the wanted behavior because </a:t>
            </a:r>
          </a:p>
          <a:p>
            <a:r>
              <a:rPr lang="en-US" b="0" i="0" dirty="0">
                <a:solidFill>
                  <a:srgbClr val="000000"/>
                </a:solidFill>
                <a:effectLst/>
                <a:latin typeface="Helvetica Neue"/>
              </a:rPr>
              <a:t>the branch always increases image predictions even if they are already above the true value</a:t>
            </a:r>
          </a:p>
          <a:p>
            <a:endParaRPr lang="en-US" b="0" i="0" dirty="0">
              <a:solidFill>
                <a:srgbClr val="000000"/>
              </a:solidFill>
              <a:effectLst/>
              <a:latin typeface="Helvetica Neue"/>
            </a:endParaRPr>
          </a:p>
        </p:txBody>
      </p:sp>
    </p:spTree>
    <p:extLst>
      <p:ext uri="{BB962C8B-B14F-4D97-AF65-F5344CB8AC3E}">
        <p14:creationId xmlns:p14="http://schemas.microsoft.com/office/powerpoint/2010/main" val="2546001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Now </a:t>
            </a:r>
          </a:p>
          <a:p>
            <a:r>
              <a:rPr lang="en-US" b="0" i="0" dirty="0">
                <a:solidFill>
                  <a:srgbClr val="000000"/>
                </a:solidFill>
                <a:effectLst/>
                <a:latin typeface="Helvetica Neue"/>
              </a:rPr>
              <a:t>for Cambodia images, again for height,</a:t>
            </a:r>
          </a:p>
          <a:p>
            <a:r>
              <a:rPr lang="en-US" b="0" i="0" dirty="0">
                <a:solidFill>
                  <a:srgbClr val="000000"/>
                </a:solidFill>
                <a:effectLst/>
                <a:latin typeface="Helvetica Neue"/>
              </a:rPr>
              <a:t>We take these 3 samples </a:t>
            </a:r>
          </a:p>
          <a:p>
            <a:r>
              <a:rPr lang="en-US" b="0" i="0" dirty="0">
                <a:solidFill>
                  <a:srgbClr val="000000"/>
                </a:solidFill>
                <a:effectLst/>
                <a:latin typeface="Helvetica Neue"/>
              </a:rPr>
              <a:t>With their respective branch predictions,</a:t>
            </a:r>
          </a:p>
          <a:p>
            <a:r>
              <a:rPr lang="en-US" b="0" i="0" dirty="0">
                <a:solidFill>
                  <a:srgbClr val="000000"/>
                </a:solidFill>
                <a:effectLst/>
                <a:latin typeface="Helvetica Neue"/>
              </a:rPr>
              <a:t>image predictions, </a:t>
            </a:r>
          </a:p>
          <a:p>
            <a:r>
              <a:rPr lang="en-US" b="0" i="0" dirty="0">
                <a:solidFill>
                  <a:srgbClr val="000000"/>
                </a:solidFill>
                <a:effectLst/>
                <a:latin typeface="Helvetica Neue"/>
              </a:rPr>
              <a:t>and predicted values</a:t>
            </a:r>
          </a:p>
          <a:p>
            <a:r>
              <a:rPr lang="en-US" b="0" i="0" dirty="0">
                <a:solidFill>
                  <a:srgbClr val="000000"/>
                </a:solidFill>
                <a:effectLst/>
                <a:latin typeface="Helvetica Neue"/>
              </a:rPr>
              <a:t>These two samples have almost the same age, but different sex, and the branch here almost predicts the same value.</a:t>
            </a:r>
          </a:p>
          <a:p>
            <a:r>
              <a:rPr lang="en-US" b="0" i="0" dirty="0">
                <a:solidFill>
                  <a:srgbClr val="000000"/>
                </a:solidFill>
                <a:effectLst/>
                <a:latin typeface="Helvetica Neue"/>
              </a:rPr>
              <a:t>These two samples have the same sex, but big difference in age (more than 2 years) and we see that the branch prediction increased significantly with age</a:t>
            </a:r>
          </a:p>
          <a:p>
            <a:r>
              <a:rPr lang="en-US" b="0" i="0" dirty="0">
                <a:solidFill>
                  <a:srgbClr val="000000"/>
                </a:solidFill>
                <a:effectLst/>
                <a:latin typeface="Helvetica Neue"/>
              </a:rPr>
              <a:t>The overall predictions are accurate enough,</a:t>
            </a:r>
          </a:p>
          <a:p>
            <a:r>
              <a:rPr lang="en-US" b="0" i="0" dirty="0">
                <a:solidFill>
                  <a:srgbClr val="000000"/>
                </a:solidFill>
                <a:effectLst/>
                <a:latin typeface="Helvetica Neue"/>
              </a:rPr>
              <a:t>And here the branch predictions seems to </a:t>
            </a:r>
            <a:r>
              <a:rPr lang="en-US" b="1" i="0" dirty="0">
                <a:solidFill>
                  <a:srgbClr val="000000"/>
                </a:solidFill>
                <a:effectLst/>
                <a:latin typeface="Helvetica Neue"/>
              </a:rPr>
              <a:t>estimate an overall measure</a:t>
            </a:r>
            <a:r>
              <a:rPr lang="en-US" b="0" i="0" dirty="0">
                <a:solidFill>
                  <a:srgbClr val="000000"/>
                </a:solidFill>
                <a:effectLst/>
                <a:latin typeface="Helvetica Neue"/>
              </a:rPr>
              <a:t> from age and sex, </a:t>
            </a:r>
          </a:p>
          <a:p>
            <a:r>
              <a:rPr lang="en-US" b="0" i="0" dirty="0">
                <a:solidFill>
                  <a:srgbClr val="000000"/>
                </a:solidFill>
                <a:effectLst/>
                <a:latin typeface="Helvetica Neue"/>
              </a:rPr>
              <a:t>then gets a </a:t>
            </a:r>
            <a:r>
              <a:rPr lang="en-US" b="1" i="0" dirty="0">
                <a:solidFill>
                  <a:srgbClr val="000000"/>
                </a:solidFill>
                <a:effectLst/>
                <a:latin typeface="Helvetica Neue"/>
              </a:rPr>
              <a:t>complementary information</a:t>
            </a:r>
            <a:r>
              <a:rPr lang="en-US" b="0" i="0" dirty="0">
                <a:solidFill>
                  <a:srgbClr val="000000"/>
                </a:solidFill>
                <a:effectLst/>
                <a:latin typeface="Helvetica Neue"/>
              </a:rPr>
              <a:t> from the image prediction to get </a:t>
            </a:r>
            <a:r>
              <a:rPr lang="en-US" b="1" i="0" dirty="0">
                <a:solidFill>
                  <a:srgbClr val="000000"/>
                </a:solidFill>
                <a:effectLst/>
                <a:latin typeface="Helvetica Neue"/>
              </a:rPr>
              <a:t>near the true value</a:t>
            </a:r>
            <a:r>
              <a:rPr lang="en-US" b="0" i="0" dirty="0">
                <a:solidFill>
                  <a:srgbClr val="000000"/>
                </a:solidFill>
                <a:effectLst/>
                <a:latin typeface="Helvetica Neue"/>
              </a:rPr>
              <a:t>. </a:t>
            </a:r>
          </a:p>
          <a:p>
            <a:r>
              <a:rPr lang="en-US" b="0" i="0" dirty="0">
                <a:solidFill>
                  <a:srgbClr val="000000"/>
                </a:solidFill>
                <a:effectLst/>
                <a:latin typeface="Helvetica Neue"/>
              </a:rPr>
              <a:t>This is the wanted behavior and leads to more </a:t>
            </a:r>
            <a:r>
              <a:rPr lang="en-US" b="1" i="0" dirty="0">
                <a:solidFill>
                  <a:srgbClr val="000000"/>
                </a:solidFill>
                <a:effectLst/>
                <a:latin typeface="Helvetica Neue"/>
              </a:rPr>
              <a:t>accurate results</a:t>
            </a:r>
            <a:r>
              <a:rPr lang="en-US" b="0" i="0" dirty="0">
                <a:solidFill>
                  <a:srgbClr val="000000"/>
                </a:solidFill>
                <a:effectLst/>
                <a:latin typeface="Helvetica Neue"/>
              </a:rPr>
              <a:t>.</a:t>
            </a:r>
          </a:p>
          <a:p>
            <a:endParaRPr lang="en-US" b="0" i="0" dirty="0">
              <a:solidFill>
                <a:srgbClr val="000000"/>
              </a:solidFill>
              <a:effectLst/>
              <a:latin typeface="Helvetica Neue"/>
            </a:endParaRPr>
          </a:p>
        </p:txBody>
      </p:sp>
    </p:spTree>
    <p:extLst>
      <p:ext uri="{BB962C8B-B14F-4D97-AF65-F5344CB8AC3E}">
        <p14:creationId xmlns:p14="http://schemas.microsoft.com/office/powerpoint/2010/main" val="1318091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So, </a:t>
            </a:r>
          </a:p>
          <a:p>
            <a:r>
              <a:rPr lang="en-US" dirty="0"/>
              <a:t>remember that </a:t>
            </a:r>
          </a:p>
          <a:p>
            <a:r>
              <a:rPr lang="en-US" dirty="0"/>
              <a:t>for Cambodia, age is positively correlated with Height and weight, but sex is not. </a:t>
            </a:r>
          </a:p>
          <a:p>
            <a:r>
              <a:rPr lang="en-US" dirty="0"/>
              <a:t>So it doesn’t present additional information</a:t>
            </a:r>
          </a:p>
          <a:p>
            <a:r>
              <a:rPr lang="en-US" dirty="0"/>
              <a:t>Here, we find that branch predictions increase with age.</a:t>
            </a:r>
          </a:p>
          <a:p>
            <a:r>
              <a:rPr lang="en-US" dirty="0"/>
              <a:t>And The model is accurate and gets good results </a:t>
            </a:r>
          </a:p>
          <a:p>
            <a:endParaRPr lang="en-US" dirty="0"/>
          </a:p>
          <a:p>
            <a:r>
              <a:rPr lang="en-US" dirty="0"/>
              <a:t>For newborns from guinea, both sex and age are uncorrelated with height and weight, </a:t>
            </a:r>
          </a:p>
          <a:p>
            <a:r>
              <a:rPr lang="en-US" dirty="0"/>
              <a:t>So the branch have no significance,</a:t>
            </a:r>
          </a:p>
          <a:p>
            <a:r>
              <a:rPr lang="en-US" dirty="0"/>
              <a:t>And we find that the model performs better using only the image.</a:t>
            </a:r>
          </a:p>
        </p:txBody>
      </p:sp>
    </p:spTree>
    <p:extLst>
      <p:ext uri="{BB962C8B-B14F-4D97-AF65-F5344CB8AC3E}">
        <p14:creationId xmlns:p14="http://schemas.microsoft.com/office/powerpoint/2010/main" val="645076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dirty="0"/>
              <a:t>This is a summary of the results that we had.  </a:t>
            </a:r>
          </a:p>
          <a:p>
            <a:pPr marL="457200" indent="-298450"/>
            <a:r>
              <a:rPr lang="en-US" dirty="0"/>
              <a:t>On Cambodia 3.4% for height, and 9.1% for weight,</a:t>
            </a:r>
          </a:p>
          <a:p>
            <a:pPr marL="457200" indent="-298450"/>
            <a:r>
              <a:rPr lang="en-US" dirty="0"/>
              <a:t>On Guinea 5.8% for height, and 19.4% for weight. So The only satisfying result is the prediction of Height for Cambodia images.</a:t>
            </a:r>
          </a:p>
          <a:p>
            <a:pPr marL="457200" indent="-298450"/>
            <a:r>
              <a:rPr lang="en-US" dirty="0"/>
              <a:t>For newborns</a:t>
            </a:r>
          </a:p>
          <a:p>
            <a:pPr marL="457200" indent="-298450"/>
            <a:r>
              <a:rPr lang="en-US" dirty="0"/>
              <a:t>Age and sex attributes did not improve performances</a:t>
            </a:r>
          </a:p>
          <a:p>
            <a:pPr marL="457200" indent="-298450"/>
            <a:r>
              <a:rPr lang="en-US" dirty="0"/>
              <a:t>It may be that </a:t>
            </a:r>
          </a:p>
          <a:p>
            <a:pPr marL="457200" indent="-298450"/>
            <a:r>
              <a:rPr lang="en-US" dirty="0"/>
              <a:t>newborns gain less weight during their first months, knowing that ages are between 4 and 40 days only for guinea data</a:t>
            </a:r>
          </a:p>
          <a:p>
            <a:pPr marL="457200" indent="-298450"/>
            <a:r>
              <a:rPr lang="en-US" dirty="0"/>
              <a:t>And Cambodia data is 10 times bigger, so it seems we need more newborn images.</a:t>
            </a:r>
          </a:p>
        </p:txBody>
      </p:sp>
    </p:spTree>
    <p:extLst>
      <p:ext uri="{BB962C8B-B14F-4D97-AF65-F5344CB8AC3E}">
        <p14:creationId xmlns:p14="http://schemas.microsoft.com/office/powerpoint/2010/main" val="1758683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buFont typeface="+mj-lt"/>
              <a:buAutoNum type="arabicPeriod"/>
            </a:pPr>
            <a:r>
              <a:rPr lang="en-US" b="0" i="0" dirty="0">
                <a:solidFill>
                  <a:srgbClr val="000000"/>
                </a:solidFill>
                <a:effectLst/>
                <a:latin typeface="Helvetica Neue"/>
              </a:rPr>
              <a:t>We can </a:t>
            </a:r>
          </a:p>
          <a:p>
            <a:pPr algn="l">
              <a:buFont typeface="+mj-lt"/>
              <a:buAutoNum type="arabicPeriod"/>
            </a:pPr>
            <a:r>
              <a:rPr lang="en-US" b="0" i="0" dirty="0">
                <a:solidFill>
                  <a:srgbClr val="000000"/>
                </a:solidFill>
                <a:effectLst/>
                <a:latin typeface="Helvetica Neue"/>
              </a:rPr>
              <a:t>Manually select newborn and lying children </a:t>
            </a:r>
            <a:r>
              <a:rPr lang="en-US" b="1" i="0" dirty="0">
                <a:solidFill>
                  <a:srgbClr val="000000"/>
                </a:solidFill>
                <a:effectLst/>
                <a:latin typeface="Helvetica Neue"/>
              </a:rPr>
              <a:t>images from Cambodia dataset</a:t>
            </a:r>
            <a:r>
              <a:rPr lang="en-US" b="0" i="0" dirty="0">
                <a:solidFill>
                  <a:srgbClr val="000000"/>
                </a:solidFill>
                <a:effectLst/>
                <a:latin typeface="Helvetica Neue"/>
              </a:rPr>
              <a:t> then use them with Guinee data </a:t>
            </a:r>
            <a:r>
              <a:rPr lang="en-US" b="1" i="0" dirty="0">
                <a:solidFill>
                  <a:srgbClr val="000000"/>
                </a:solidFill>
                <a:effectLst/>
                <a:latin typeface="Helvetica Neue"/>
              </a:rPr>
              <a:t>Mobilenet_v2</a:t>
            </a:r>
            <a:r>
              <a:rPr lang="en-US" b="0" i="0" dirty="0">
                <a:solidFill>
                  <a:srgbClr val="000000"/>
                </a:solidFill>
                <a:effectLst/>
                <a:latin typeface="Helvetica Neue"/>
              </a:rPr>
              <a:t>.</a:t>
            </a:r>
          </a:p>
          <a:p>
            <a:pPr algn="l">
              <a:buFont typeface="+mj-lt"/>
              <a:buAutoNum type="arabicPeriod"/>
            </a:pPr>
            <a:r>
              <a:rPr lang="en-US" b="0" i="0" dirty="0">
                <a:solidFill>
                  <a:srgbClr val="000000"/>
                </a:solidFill>
                <a:effectLst/>
                <a:latin typeface="Helvetica Neue"/>
              </a:rPr>
              <a:t>We can also try </a:t>
            </a:r>
            <a:r>
              <a:rPr lang="en-US" b="1" i="0" dirty="0">
                <a:solidFill>
                  <a:srgbClr val="000000"/>
                </a:solidFill>
                <a:effectLst/>
                <a:latin typeface="Helvetica Neue"/>
              </a:rPr>
              <a:t>Ensemble Regression</a:t>
            </a:r>
            <a:r>
              <a:rPr lang="en-US" b="0" i="0" dirty="0">
                <a:solidFill>
                  <a:srgbClr val="000000"/>
                </a:solidFill>
                <a:effectLst/>
                <a:latin typeface="Helvetica Neue"/>
              </a:rPr>
              <a:t> and </a:t>
            </a:r>
            <a:r>
              <a:rPr lang="en-US" b="1" i="0" dirty="0">
                <a:solidFill>
                  <a:srgbClr val="000000"/>
                </a:solidFill>
                <a:effectLst/>
                <a:latin typeface="Helvetica Neue"/>
              </a:rPr>
              <a:t>combine several models</a:t>
            </a:r>
            <a:r>
              <a:rPr lang="en-US" b="0" i="0" dirty="0">
                <a:solidFill>
                  <a:srgbClr val="000000"/>
                </a:solidFill>
                <a:effectLst/>
                <a:latin typeface="Helvetica Neue"/>
              </a:rPr>
              <a:t> in order to improve the prediction accuracy.</a:t>
            </a:r>
          </a:p>
          <a:p>
            <a:pPr algn="l">
              <a:buFont typeface="+mj-lt"/>
              <a:buAutoNum type="arabicPeriod"/>
            </a:pPr>
            <a:r>
              <a:rPr lang="en-US" b="0" i="0" dirty="0">
                <a:solidFill>
                  <a:srgbClr val="000000"/>
                </a:solidFill>
                <a:effectLst/>
                <a:latin typeface="Helvetica Neue"/>
              </a:rPr>
              <a:t>Using depth as feature may help our model and improve predictions </a:t>
            </a:r>
          </a:p>
          <a:p>
            <a:pPr algn="l">
              <a:buFont typeface="+mj-lt"/>
              <a:buAutoNum type="arabicPeriod"/>
            </a:pPr>
            <a:r>
              <a:rPr lang="en-US" b="0" i="0" dirty="0">
                <a:solidFill>
                  <a:srgbClr val="000000"/>
                </a:solidFill>
                <a:effectLst/>
                <a:latin typeface="Helvetica Neue"/>
              </a:rPr>
              <a:t>so we can use a model to learn </a:t>
            </a:r>
            <a:r>
              <a:rPr lang="en-US" b="1" i="0" dirty="0">
                <a:solidFill>
                  <a:srgbClr val="000000"/>
                </a:solidFill>
                <a:effectLst/>
                <a:latin typeface="Helvetica Neue"/>
              </a:rPr>
              <a:t>depth features</a:t>
            </a:r>
            <a:r>
              <a:rPr lang="en-US" b="0" i="0" dirty="0">
                <a:solidFill>
                  <a:srgbClr val="000000"/>
                </a:solidFill>
                <a:effectLst/>
                <a:latin typeface="Helvetica Neue"/>
              </a:rPr>
              <a:t> of the images </a:t>
            </a:r>
          </a:p>
          <a:p>
            <a:pPr algn="l">
              <a:buFont typeface="+mj-lt"/>
              <a:buAutoNum type="arabicPeriod"/>
            </a:pPr>
            <a:r>
              <a:rPr lang="en-US" b="0" i="0" dirty="0">
                <a:solidFill>
                  <a:srgbClr val="000000"/>
                </a:solidFill>
                <a:effectLst/>
                <a:latin typeface="Helvetica Neue"/>
              </a:rPr>
              <a:t>For example, </a:t>
            </a:r>
            <a:r>
              <a:rPr lang="en-US" b="1" i="0" u="sng" dirty="0">
                <a:solidFill>
                  <a:srgbClr val="296EAA"/>
                </a:solidFill>
                <a:effectLst/>
                <a:latin typeface="Helvetica Neue"/>
                <a:hlinkClick r:id="rId3"/>
              </a:rPr>
              <a:t>MiDaS</a:t>
            </a:r>
            <a:r>
              <a:rPr lang="en-US" b="1" i="0" u="sng" dirty="0">
                <a:solidFill>
                  <a:srgbClr val="296EAA"/>
                </a:solidFill>
                <a:effectLst/>
                <a:latin typeface="Helvetica Neue"/>
              </a:rPr>
              <a:t> model. </a:t>
            </a:r>
            <a:r>
              <a:rPr lang="en-US" b="0" i="0" u="none" dirty="0">
                <a:solidFill>
                  <a:srgbClr val="296EAA"/>
                </a:solidFill>
                <a:effectLst/>
                <a:latin typeface="Helvetica Neue"/>
              </a:rPr>
              <a:t>Which output is shown in the image</a:t>
            </a:r>
            <a:endParaRPr lang="en-US" dirty="0"/>
          </a:p>
        </p:txBody>
      </p:sp>
    </p:spTree>
    <p:extLst>
      <p:ext uri="{BB962C8B-B14F-4D97-AF65-F5344CB8AC3E}">
        <p14:creationId xmlns:p14="http://schemas.microsoft.com/office/powerpoint/2010/main" val="1322969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err="1"/>
              <a:t>Thanks</a:t>
            </a:r>
            <a:r>
              <a:rPr lang="fr-CH" dirty="0"/>
              <a:t> </a:t>
            </a:r>
            <a:r>
              <a:rPr lang="fr-CH" dirty="0" err="1"/>
              <a:t>everyone</a:t>
            </a:r>
            <a:r>
              <a:rPr lang="fr-CH" dirty="0"/>
              <a:t> for </a:t>
            </a:r>
            <a:r>
              <a:rPr lang="fr-CH" dirty="0" err="1"/>
              <a:t>your</a:t>
            </a:r>
            <a:r>
              <a:rPr lang="fr-CH" dirty="0"/>
              <a:t> attention, and I </a:t>
            </a:r>
            <a:r>
              <a:rPr lang="fr-CH" dirty="0" err="1"/>
              <a:t>hope</a:t>
            </a:r>
            <a:r>
              <a:rPr lang="fr-CH" dirty="0"/>
              <a:t> I </a:t>
            </a:r>
            <a:r>
              <a:rPr lang="fr-CH" dirty="0" err="1"/>
              <a:t>didn’t</a:t>
            </a:r>
            <a:r>
              <a:rPr lang="fr-CH" dirty="0"/>
              <a:t> bore </a:t>
            </a:r>
            <a:r>
              <a:rPr lang="fr-CH" dirty="0" err="1"/>
              <a:t>you</a:t>
            </a:r>
            <a:r>
              <a:rPr lang="fr-CH" dirty="0"/>
              <a:t> .</a:t>
            </a:r>
          </a:p>
          <a:p>
            <a:pPr marL="0" lvl="0" indent="0" algn="l" rtl="0">
              <a:spcBef>
                <a:spcPts val="0"/>
              </a:spcBef>
              <a:spcAft>
                <a:spcPts val="0"/>
              </a:spcAft>
              <a:buNone/>
            </a:pPr>
            <a:r>
              <a:rPr lang="fr-CH" dirty="0" err="1"/>
              <a:t>Now</a:t>
            </a:r>
            <a:r>
              <a:rPr lang="fr-CH" dirty="0"/>
              <a:t> </a:t>
            </a:r>
            <a:r>
              <a:rPr lang="fr-CH" dirty="0" err="1"/>
              <a:t>I’ll</a:t>
            </a:r>
            <a:r>
              <a:rPr lang="fr-CH" dirty="0"/>
              <a:t> </a:t>
            </a:r>
            <a:r>
              <a:rPr lang="fr-CH" dirty="0" err="1"/>
              <a:t>be</a:t>
            </a:r>
            <a:r>
              <a:rPr lang="fr-CH" dirty="0"/>
              <a:t> </a:t>
            </a:r>
            <a:r>
              <a:rPr lang="fr-CH" dirty="0" err="1"/>
              <a:t>glad</a:t>
            </a:r>
            <a:r>
              <a:rPr lang="fr-CH" dirty="0"/>
              <a:t> to </a:t>
            </a:r>
            <a:r>
              <a:rPr lang="fr-CH" dirty="0" err="1"/>
              <a:t>answer</a:t>
            </a:r>
            <a:r>
              <a:rPr lang="fr-CH" dirty="0"/>
              <a:t> </a:t>
            </a:r>
            <a:r>
              <a:rPr lang="fr-CH" dirty="0" err="1"/>
              <a:t>any</a:t>
            </a:r>
            <a:r>
              <a:rPr lang="fr-CH" dirty="0"/>
              <a:t> question </a:t>
            </a:r>
            <a:r>
              <a:rPr lang="fr-CH" dirty="0" err="1"/>
              <a:t>you</a:t>
            </a:r>
            <a:r>
              <a:rPr lang="fr-CH" dirty="0"/>
              <a:t> </a:t>
            </a:r>
            <a:r>
              <a:rPr lang="fr-CH" dirty="0" err="1"/>
              <a:t>may</a:t>
            </a:r>
            <a:r>
              <a:rPr lang="fr-CH" dirty="0"/>
              <a:t> have.</a:t>
            </a:r>
            <a:endParaRPr dirty="0"/>
          </a:p>
        </p:txBody>
      </p:sp>
    </p:spTree>
    <p:extLst>
      <p:ext uri="{BB962C8B-B14F-4D97-AF65-F5344CB8AC3E}">
        <p14:creationId xmlns:p14="http://schemas.microsoft.com/office/powerpoint/2010/main" val="4208006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to only penalize predictions that vary more than 5% from the true values.</a:t>
            </a:r>
          </a:p>
          <a:p>
            <a:pPr marL="158750" indent="0">
              <a:buNone/>
            </a:pPr>
            <a:r>
              <a:rPr lang="en-US" dirty="0"/>
              <a:t>How does the loss work ? </a:t>
            </a:r>
          </a:p>
          <a:p>
            <a:r>
              <a:rPr lang="en-US" dirty="0"/>
              <a:t>So for each sample, we check if the relative distance between the predicted value and the true value is more than 5%</a:t>
            </a:r>
          </a:p>
          <a:p>
            <a:r>
              <a:rPr lang="en-US" dirty="0"/>
              <a:t>If it is more, we set W ,which is the penalizing term, to be the absolute value of the difference between the two (predicted value and true value)</a:t>
            </a:r>
          </a:p>
          <a:p>
            <a:r>
              <a:rPr lang="en-US" dirty="0"/>
              <a:t>If it is less than 5%, we set W to zero.</a:t>
            </a:r>
          </a:p>
          <a:p>
            <a:r>
              <a:rPr lang="en-US" dirty="0"/>
              <a:t>Then the loss, will be a weighted average (weighted by the penalizing terms W_i) of the relative distance between predicted value and true value   </a:t>
            </a:r>
          </a:p>
        </p:txBody>
      </p:sp>
    </p:spTree>
    <p:extLst>
      <p:ext uri="{BB962C8B-B14F-4D97-AF65-F5344CB8AC3E}">
        <p14:creationId xmlns:p14="http://schemas.microsoft.com/office/powerpoint/2010/main" val="1309735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dirty="0"/>
              <a:t>So at first,</a:t>
            </a:r>
          </a:p>
          <a:p>
            <a:pPr marL="457200" indent="-298450"/>
            <a:r>
              <a:rPr lang="en-US" dirty="0"/>
              <a:t>Linear regression was tested. </a:t>
            </a:r>
          </a:p>
          <a:p>
            <a:pPr marL="457200" indent="-298450"/>
            <a:r>
              <a:rPr lang="en-US" dirty="0"/>
              <a:t>It is easily interpretable and can accommodate custom loss functions.</a:t>
            </a:r>
          </a:p>
          <a:p>
            <a:pPr marL="457200" indent="-298450"/>
            <a:r>
              <a:rPr lang="en-US" dirty="0"/>
              <a:t>But it had a tendency to predict the average height/weight, is not robust against occlusion , and requires a reference object which is a Tennis Ball</a:t>
            </a:r>
          </a:p>
          <a:p>
            <a:pPr marL="457200" indent="-298450"/>
            <a:endParaRPr lang="en-US" dirty="0"/>
          </a:p>
          <a:p>
            <a:pPr marL="457200" indent="-298450"/>
            <a:r>
              <a:rPr lang="en-US" dirty="0"/>
              <a:t>KNN was also tested,</a:t>
            </a:r>
          </a:p>
          <a:p>
            <a:pPr marL="457200" indent="-298450"/>
            <a:r>
              <a:rPr lang="en-US" dirty="0"/>
              <a:t>With the estimation being w weighted average of the closest K samples, so the model is more robust to outliers</a:t>
            </a:r>
          </a:p>
          <a:p>
            <a:pPr marL="457200" indent="-298450"/>
            <a:r>
              <a:rPr lang="en-US" dirty="0"/>
              <a:t>But it needs to store a database of all the samples in the application and is less interpretable than linear regression</a:t>
            </a:r>
          </a:p>
          <a:p>
            <a:pPr marL="158750" indent="0">
              <a:buNone/>
            </a:pPr>
            <a:endParaRPr lang="en-US" dirty="0"/>
          </a:p>
        </p:txBody>
      </p:sp>
    </p:spTree>
    <p:extLst>
      <p:ext uri="{BB962C8B-B14F-4D97-AF65-F5344CB8AC3E}">
        <p14:creationId xmlns:p14="http://schemas.microsoft.com/office/powerpoint/2010/main" val="3091986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e20e3397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e20e3397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So,</a:t>
            </a:r>
          </a:p>
          <a:p>
            <a:pPr marL="171450" lvl="0" indent="-171450" algn="l" rtl="0">
              <a:spcBef>
                <a:spcPts val="0"/>
              </a:spcBef>
              <a:spcAft>
                <a:spcPts val="0"/>
              </a:spcAft>
            </a:pPr>
            <a:r>
              <a:rPr lang="en-US" dirty="0"/>
              <a:t>The long term objective is to develop a mobile application that can estimate body measures from mobile phone pictures.</a:t>
            </a:r>
          </a:p>
          <a:p>
            <a:pPr marL="171450" lvl="0" indent="-171450" algn="l" rtl="0">
              <a:spcBef>
                <a:spcPts val="0"/>
              </a:spcBef>
              <a:spcAft>
                <a:spcPts val="0"/>
              </a:spcAft>
            </a:pPr>
            <a:r>
              <a:rPr lang="en-US" sz="1100" b="0" i="0" dirty="0">
                <a:solidFill>
                  <a:srgbClr val="000000"/>
                </a:solidFill>
                <a:effectLst/>
                <a:latin typeface="Helvetica Neue"/>
              </a:rPr>
              <a:t>And the short term goal is to achieve a relative error on height and weight predictions, smaller than 5% . With the priority given to newborns from Guinea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dirty="0"/>
              <a:t>So at first, Linear regression was tested. It is easily interpretable and can accommodate custom loss functions.</a:t>
            </a:r>
          </a:p>
          <a:p>
            <a:pPr marL="158750" indent="0">
              <a:buNone/>
            </a:pPr>
            <a:r>
              <a:rPr lang="en-US" dirty="0"/>
              <a:t>But it had a tendency to predict the average height/weight, is not robust against occlusion , and requires a reference object which is a Tennis Ball</a:t>
            </a:r>
          </a:p>
        </p:txBody>
      </p:sp>
    </p:spTree>
    <p:extLst>
      <p:ext uri="{BB962C8B-B14F-4D97-AF65-F5344CB8AC3E}">
        <p14:creationId xmlns:p14="http://schemas.microsoft.com/office/powerpoint/2010/main" val="3645518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K nearest neighbors was also tested with estimations being a weighted average of the closest K samples, this model was more robust to outliers but is less interpretable than linear regression and needs to store a database of the all-existing samples in the application</a:t>
            </a:r>
          </a:p>
        </p:txBody>
      </p:sp>
    </p:spTree>
    <p:extLst>
      <p:ext uri="{BB962C8B-B14F-4D97-AF65-F5344CB8AC3E}">
        <p14:creationId xmlns:p14="http://schemas.microsoft.com/office/powerpoint/2010/main" val="1539576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Another approach was to use a second model based on OpenPose features which are the joints and limbs maps</a:t>
            </a:r>
          </a:p>
          <a:p>
            <a:endParaRPr lang="en-US" dirty="0"/>
          </a:p>
          <a:p>
            <a:endParaRPr lang="en-US" dirty="0"/>
          </a:p>
          <a:p>
            <a:r>
              <a:rPr lang="en-US" dirty="0"/>
              <a:t>All These methods were more accurate in predicting height than weight, but the results were not satisfying , especially for lying kids which are mainly newborns</a:t>
            </a:r>
          </a:p>
        </p:txBody>
      </p:sp>
    </p:spTree>
    <p:extLst>
      <p:ext uri="{BB962C8B-B14F-4D97-AF65-F5344CB8AC3E}">
        <p14:creationId xmlns:p14="http://schemas.microsoft.com/office/powerpoint/2010/main" val="3063841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For Guinee images, the data is balanced in SEX, and we calculated the border and mean values of our attributes Height Weight and Age for a later use</a:t>
            </a:r>
          </a:p>
          <a:p>
            <a:endParaRPr lang="en-US" b="0" i="0" dirty="0">
              <a:solidFill>
                <a:srgbClr val="000000"/>
              </a:solidFill>
              <a:effectLst/>
              <a:latin typeface="Helvetica Neue"/>
            </a:endParaRPr>
          </a:p>
          <a:p>
            <a:r>
              <a:rPr lang="en-US" b="0" i="0" dirty="0">
                <a:solidFill>
                  <a:srgbClr val="000000"/>
                </a:solidFill>
                <a:effectLst/>
                <a:latin typeface="Helvetica Neue"/>
              </a:rPr>
              <a:t>As we could imagine, we can see from the heatmap that </a:t>
            </a:r>
            <a:r>
              <a:rPr lang="en-US" b="1" i="0" dirty="0">
                <a:solidFill>
                  <a:srgbClr val="000000"/>
                </a:solidFill>
                <a:effectLst/>
                <a:latin typeface="Helvetica Neue"/>
              </a:rPr>
              <a:t>Height and Weight are highly correlated</a:t>
            </a:r>
            <a:r>
              <a:rPr lang="en-US" b="0" i="0" dirty="0">
                <a:solidFill>
                  <a:srgbClr val="000000"/>
                </a:solidFill>
                <a:effectLst/>
                <a:latin typeface="Helvetica Neue"/>
              </a:rPr>
              <a:t>.</a:t>
            </a:r>
          </a:p>
          <a:p>
            <a:r>
              <a:rPr lang="en-US" b="0" i="0" dirty="0">
                <a:solidFill>
                  <a:srgbClr val="000000"/>
                </a:solidFill>
                <a:effectLst/>
                <a:latin typeface="Helvetica Neue"/>
              </a:rPr>
              <a:t>We can also see that </a:t>
            </a:r>
            <a:r>
              <a:rPr lang="en-US" b="1" i="0" dirty="0">
                <a:solidFill>
                  <a:srgbClr val="000000"/>
                </a:solidFill>
                <a:effectLst/>
                <a:latin typeface="Helvetica Neue"/>
              </a:rPr>
              <a:t>SEX</a:t>
            </a:r>
            <a:r>
              <a:rPr lang="en-US" b="0" i="0" dirty="0">
                <a:solidFill>
                  <a:srgbClr val="000000"/>
                </a:solidFill>
                <a:effectLst/>
                <a:latin typeface="Helvetica Neue"/>
              </a:rPr>
              <a:t> has a </a:t>
            </a:r>
            <a:r>
              <a:rPr lang="en-US" b="1" i="0" dirty="0">
                <a:solidFill>
                  <a:srgbClr val="000000"/>
                </a:solidFill>
                <a:effectLst/>
                <a:latin typeface="Helvetica Neue"/>
              </a:rPr>
              <a:t>weak positive correlation with height and weight</a:t>
            </a:r>
            <a:r>
              <a:rPr lang="en-US" b="0" i="0" dirty="0">
                <a:solidFill>
                  <a:srgbClr val="000000"/>
                </a:solidFill>
                <a:effectLst/>
                <a:latin typeface="Helvetica Neue"/>
              </a:rPr>
              <a:t>, and </a:t>
            </a:r>
            <a:r>
              <a:rPr lang="en-US" b="1" i="0" dirty="0">
                <a:solidFill>
                  <a:srgbClr val="000000"/>
                </a:solidFill>
                <a:effectLst/>
                <a:latin typeface="Helvetica Neue"/>
              </a:rPr>
              <a:t>Age</a:t>
            </a:r>
            <a:r>
              <a:rPr lang="en-US" b="0" i="0" dirty="0">
                <a:solidFill>
                  <a:srgbClr val="000000"/>
                </a:solidFill>
                <a:effectLst/>
                <a:latin typeface="Helvetica Neue"/>
              </a:rPr>
              <a:t> is almost </a:t>
            </a:r>
            <a:r>
              <a:rPr lang="en-US" b="1" i="0" dirty="0">
                <a:solidFill>
                  <a:srgbClr val="000000"/>
                </a:solidFill>
                <a:effectLst/>
                <a:latin typeface="Helvetica Neue"/>
              </a:rPr>
              <a:t>uncorrelated with height</a:t>
            </a:r>
            <a:r>
              <a:rPr lang="en-US" b="0" i="0" dirty="0">
                <a:solidFill>
                  <a:srgbClr val="000000"/>
                </a:solidFill>
                <a:effectLst/>
                <a:latin typeface="Helvetica Neue"/>
              </a:rPr>
              <a:t> and has a </a:t>
            </a:r>
            <a:r>
              <a:rPr lang="en-US" b="1" i="0" dirty="0">
                <a:solidFill>
                  <a:srgbClr val="000000"/>
                </a:solidFill>
                <a:effectLst/>
                <a:latin typeface="Helvetica Neue"/>
              </a:rPr>
              <a:t>weak negative correlation with weight</a:t>
            </a:r>
            <a:r>
              <a:rPr lang="en-US" b="0" i="0" dirty="0">
                <a:solidFill>
                  <a:srgbClr val="000000"/>
                </a:solidFill>
                <a:effectLst/>
                <a:latin typeface="Helvetica Neue"/>
              </a:rPr>
              <a:t>, which is a bit surprising since a new born should normally </a:t>
            </a:r>
            <a:r>
              <a:rPr lang="en-US" b="1" i="0" dirty="0">
                <a:solidFill>
                  <a:srgbClr val="000000"/>
                </a:solidFill>
                <a:effectLst/>
                <a:latin typeface="Helvetica Neue"/>
              </a:rPr>
              <a:t>gain between 0.25 and 0.5kg in the first two weeks</a:t>
            </a:r>
            <a:r>
              <a:rPr lang="en-US" b="0" i="0" dirty="0">
                <a:solidFill>
                  <a:srgbClr val="000000"/>
                </a:solidFill>
                <a:effectLst/>
                <a:latin typeface="Helvetica Neue"/>
              </a:rPr>
              <a:t>.</a:t>
            </a:r>
          </a:p>
          <a:p>
            <a:endParaRPr lang="en-US" b="0" i="0" dirty="0">
              <a:solidFill>
                <a:srgbClr val="000000"/>
              </a:solidFill>
              <a:effectLst/>
              <a:latin typeface="Helvetica Neue"/>
            </a:endParaRPr>
          </a:p>
        </p:txBody>
      </p:sp>
    </p:spTree>
    <p:extLst>
      <p:ext uri="{BB962C8B-B14F-4D97-AF65-F5344CB8AC3E}">
        <p14:creationId xmlns:p14="http://schemas.microsoft.com/office/powerpoint/2010/main" val="2310558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b="0" i="0" dirty="0">
                <a:solidFill>
                  <a:srgbClr val="000000"/>
                </a:solidFill>
                <a:effectLst/>
                <a:latin typeface="Helvetica Neue"/>
              </a:rPr>
              <a:t>The data is also balanced in SEX For Cambodia images</a:t>
            </a:r>
          </a:p>
          <a:p>
            <a:pPr marL="158750" indent="0">
              <a:buNone/>
            </a:pPr>
            <a:endParaRPr lang="en-US" b="0" i="0" dirty="0">
              <a:solidFill>
                <a:srgbClr val="000000"/>
              </a:solidFill>
              <a:effectLst/>
              <a:latin typeface="Helvetica Neue"/>
            </a:endParaRPr>
          </a:p>
          <a:p>
            <a:pPr marL="158750" indent="0">
              <a:buNone/>
            </a:pPr>
            <a:r>
              <a:rPr lang="en-US" b="0" i="0" dirty="0">
                <a:solidFill>
                  <a:srgbClr val="000000"/>
                </a:solidFill>
                <a:effectLst/>
                <a:latin typeface="Helvetica Neue"/>
              </a:rPr>
              <a:t>Here, on the heatmap, we can see that </a:t>
            </a:r>
            <a:r>
              <a:rPr lang="en-US" b="1" i="0" dirty="0">
                <a:solidFill>
                  <a:srgbClr val="000000"/>
                </a:solidFill>
                <a:effectLst/>
                <a:latin typeface="Helvetica Neue"/>
              </a:rPr>
              <a:t>height and weight are highly correlated</a:t>
            </a:r>
            <a:r>
              <a:rPr lang="en-US" b="0" i="0" dirty="0">
                <a:solidFill>
                  <a:srgbClr val="000000"/>
                </a:solidFill>
                <a:effectLst/>
                <a:latin typeface="Helvetica Neue"/>
              </a:rPr>
              <a:t> (more than what we saw with guinea data). As in Guinea, </a:t>
            </a:r>
            <a:r>
              <a:rPr lang="en-US" b="1" i="0" dirty="0">
                <a:solidFill>
                  <a:srgbClr val="000000"/>
                </a:solidFill>
                <a:effectLst/>
                <a:latin typeface="Helvetica Neue"/>
              </a:rPr>
              <a:t>SEX</a:t>
            </a:r>
            <a:r>
              <a:rPr lang="en-US" b="0" i="0" dirty="0">
                <a:solidFill>
                  <a:srgbClr val="000000"/>
                </a:solidFill>
                <a:effectLst/>
                <a:latin typeface="Helvetica Neue"/>
              </a:rPr>
              <a:t> attribute is almost </a:t>
            </a:r>
            <a:r>
              <a:rPr lang="en-US" b="1" i="0" dirty="0">
                <a:solidFill>
                  <a:srgbClr val="000000"/>
                </a:solidFill>
                <a:effectLst/>
                <a:latin typeface="Helvetica Neue"/>
              </a:rPr>
              <a:t>uncorrelated with height and weight</a:t>
            </a:r>
            <a:r>
              <a:rPr lang="en-US" b="0" i="0" dirty="0">
                <a:solidFill>
                  <a:srgbClr val="000000"/>
                </a:solidFill>
                <a:effectLst/>
                <a:latin typeface="Helvetica Neue"/>
              </a:rPr>
              <a:t>. But Notice here that </a:t>
            </a:r>
            <a:r>
              <a:rPr lang="en-US" b="1" i="0" dirty="0">
                <a:solidFill>
                  <a:srgbClr val="000000"/>
                </a:solidFill>
                <a:effectLst/>
                <a:latin typeface="Helvetica Neue"/>
              </a:rPr>
              <a:t>AGE</a:t>
            </a:r>
            <a:r>
              <a:rPr lang="en-US" b="0" i="0" dirty="0">
                <a:solidFill>
                  <a:srgbClr val="000000"/>
                </a:solidFill>
                <a:effectLst/>
                <a:latin typeface="Helvetica Neue"/>
              </a:rPr>
              <a:t> attribute is </a:t>
            </a:r>
            <a:r>
              <a:rPr lang="en-US" b="1" i="0" dirty="0">
                <a:solidFill>
                  <a:srgbClr val="000000"/>
                </a:solidFill>
                <a:effectLst/>
                <a:latin typeface="Helvetica Neue"/>
              </a:rPr>
              <a:t>highly correlated with both height and weight</a:t>
            </a:r>
            <a:r>
              <a:rPr lang="en-US" b="0" i="0" dirty="0">
                <a:solidFill>
                  <a:srgbClr val="000000"/>
                </a:solidFill>
                <a:effectLst/>
                <a:latin typeface="Helvetica Neue"/>
              </a:rPr>
              <a:t>. This is expected since kids in this dataset have a </a:t>
            </a:r>
            <a:r>
              <a:rPr lang="en-US" b="1" i="0" dirty="0">
                <a:solidFill>
                  <a:srgbClr val="000000"/>
                </a:solidFill>
                <a:effectLst/>
                <a:latin typeface="Helvetica Neue"/>
              </a:rPr>
              <a:t>wide range of ages</a:t>
            </a:r>
            <a:r>
              <a:rPr lang="en-US" b="0" i="0" dirty="0">
                <a:solidFill>
                  <a:srgbClr val="000000"/>
                </a:solidFill>
                <a:effectLst/>
                <a:latin typeface="Helvetica Neue"/>
              </a:rPr>
              <a:t>.</a:t>
            </a:r>
          </a:p>
        </p:txBody>
      </p:sp>
    </p:spTree>
    <p:extLst>
      <p:ext uri="{BB962C8B-B14F-4D97-AF65-F5344CB8AC3E}">
        <p14:creationId xmlns:p14="http://schemas.microsoft.com/office/powerpoint/2010/main" val="1194086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As expected, the model </a:t>
            </a:r>
            <a:r>
              <a:rPr lang="en-US" b="1" i="0" dirty="0">
                <a:solidFill>
                  <a:srgbClr val="000000"/>
                </a:solidFill>
                <a:effectLst/>
                <a:latin typeface="Helvetica Neue"/>
              </a:rPr>
              <a:t>did not perform well</a:t>
            </a:r>
            <a:r>
              <a:rPr lang="en-US" b="0" i="0" dirty="0">
                <a:solidFill>
                  <a:srgbClr val="000000"/>
                </a:solidFill>
                <a:effectLst/>
                <a:latin typeface="Helvetica Neue"/>
              </a:rPr>
              <a:t> and we are far from our 5% goal. The regression only uses PAFs which are the </a:t>
            </a:r>
            <a:r>
              <a:rPr lang="en-US" b="1" i="0" dirty="0">
                <a:solidFill>
                  <a:srgbClr val="000000"/>
                </a:solidFill>
                <a:effectLst/>
                <a:latin typeface="Helvetica Neue"/>
              </a:rPr>
              <a:t>connected joints</a:t>
            </a:r>
            <a:r>
              <a:rPr lang="en-US" b="0" i="0" dirty="0">
                <a:solidFill>
                  <a:srgbClr val="000000"/>
                </a:solidFill>
                <a:effectLst/>
                <a:latin typeface="Helvetica Neue"/>
              </a:rPr>
              <a:t> to make its prediction, and this is </a:t>
            </a:r>
            <a:r>
              <a:rPr lang="en-US" b="1" i="0" dirty="0">
                <a:solidFill>
                  <a:srgbClr val="000000"/>
                </a:solidFill>
                <a:effectLst/>
                <a:latin typeface="Helvetica Neue"/>
              </a:rPr>
              <a:t>not enough</a:t>
            </a:r>
            <a:r>
              <a:rPr lang="en-US" b="0" i="0" dirty="0">
                <a:solidFill>
                  <a:srgbClr val="000000"/>
                </a:solidFill>
                <a:effectLst/>
                <a:latin typeface="Helvetica Neue"/>
              </a:rPr>
              <a:t> because we lose a lot of information from the initial image</a:t>
            </a:r>
          </a:p>
          <a:p>
            <a:endParaRPr lang="en-US" b="0" i="0" dirty="0">
              <a:solidFill>
                <a:srgbClr val="000000"/>
              </a:solidFill>
              <a:effectLst/>
              <a:latin typeface="Helvetica Neue"/>
            </a:endParaRPr>
          </a:p>
          <a:p>
            <a:r>
              <a:rPr lang="en-US" b="0" i="0" dirty="0">
                <a:solidFill>
                  <a:srgbClr val="000000"/>
                </a:solidFill>
                <a:effectLst/>
                <a:latin typeface="Helvetica Neue"/>
              </a:rPr>
              <a:t>We can see that the mean relative error for both Height and weight for Guinee (with 46 and 47 %) was way higher than for Cambodia (with 20 and 28%) , this big difference may be explained by the fact that the Guinee data consisting of only 7 hundred images is not enough for a model of this complexity.</a:t>
            </a:r>
          </a:p>
          <a:p>
            <a:endParaRPr lang="en-US" b="0" i="0" dirty="0">
              <a:solidFill>
                <a:srgbClr val="000000"/>
              </a:solidFill>
              <a:effectLst/>
              <a:latin typeface="Helvetica Neue"/>
            </a:endParaRPr>
          </a:p>
          <a:p>
            <a:r>
              <a:rPr lang="en-US" b="0" i="0" dirty="0">
                <a:solidFill>
                  <a:srgbClr val="000000"/>
                </a:solidFill>
                <a:effectLst/>
                <a:latin typeface="Helvetica Neue"/>
              </a:rPr>
              <a:t>(here we did not use any data transformation)</a:t>
            </a:r>
            <a:endParaRPr lang="en-US" dirty="0"/>
          </a:p>
        </p:txBody>
      </p:sp>
    </p:spTree>
    <p:extLst>
      <p:ext uri="{BB962C8B-B14F-4D97-AF65-F5344CB8AC3E}">
        <p14:creationId xmlns:p14="http://schemas.microsoft.com/office/powerpoint/2010/main" val="2176739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So as a next step, we visualized the output or feature maps of each phase in the OpenPose lightweight network and we created </a:t>
            </a:r>
            <a:r>
              <a:rPr lang="en-US" b="1" i="0" dirty="0">
                <a:solidFill>
                  <a:srgbClr val="000000"/>
                </a:solidFill>
                <a:effectLst/>
                <a:latin typeface="Helvetica Neue"/>
              </a:rPr>
              <a:t>4 models</a:t>
            </a:r>
            <a:r>
              <a:rPr lang="en-US" b="0" i="0" dirty="0">
                <a:solidFill>
                  <a:srgbClr val="000000"/>
                </a:solidFill>
                <a:effectLst/>
                <a:latin typeface="Helvetica Neue"/>
              </a:rPr>
              <a:t> with same regression part but with </a:t>
            </a:r>
            <a:r>
              <a:rPr lang="en-US" b="1" i="0" dirty="0">
                <a:solidFill>
                  <a:srgbClr val="000000"/>
                </a:solidFill>
                <a:effectLst/>
                <a:latin typeface="Helvetica Neue"/>
              </a:rPr>
              <a:t>different inference models</a:t>
            </a:r>
            <a:r>
              <a:rPr lang="en-US" b="0" i="0" dirty="0">
                <a:solidFill>
                  <a:srgbClr val="000000"/>
                </a:solidFill>
                <a:effectLst/>
                <a:latin typeface="Helvetica Neue"/>
              </a:rPr>
              <a:t>, each one will stop in one of those 4 steps:</a:t>
            </a:r>
          </a:p>
          <a:p>
            <a:pPr algn="l">
              <a:buFont typeface="+mj-lt"/>
              <a:buAutoNum type="arabicPeriod"/>
            </a:pPr>
            <a:r>
              <a:rPr lang="en-US" b="1" i="0" dirty="0">
                <a:solidFill>
                  <a:srgbClr val="000000"/>
                </a:solidFill>
                <a:effectLst/>
                <a:latin typeface="Helvetica Neue"/>
              </a:rPr>
              <a:t>In Baseline_1</a:t>
            </a:r>
            <a:r>
              <a:rPr lang="en-US" b="0" i="0" dirty="0">
                <a:solidFill>
                  <a:srgbClr val="000000"/>
                </a:solidFill>
                <a:effectLst/>
                <a:latin typeface="Helvetica Neue"/>
              </a:rPr>
              <a:t> the Inference model stops halfway through Mobilenet_v1.</a:t>
            </a:r>
          </a:p>
          <a:p>
            <a:pPr algn="l">
              <a:buFont typeface="+mj-lt"/>
              <a:buAutoNum type="arabicPeriod"/>
            </a:pPr>
            <a:r>
              <a:rPr lang="en-US" b="1" i="0" dirty="0">
                <a:solidFill>
                  <a:srgbClr val="000000"/>
                </a:solidFill>
                <a:effectLst/>
                <a:latin typeface="Helvetica Neue"/>
              </a:rPr>
              <a:t>In Baseline_2</a:t>
            </a:r>
            <a:r>
              <a:rPr lang="en-US" b="0" i="0" dirty="0">
                <a:solidFill>
                  <a:srgbClr val="000000"/>
                </a:solidFill>
                <a:effectLst/>
                <a:latin typeface="Helvetica Neue"/>
              </a:rPr>
              <a:t> : Inference model is basically Mobilenet_v1 .</a:t>
            </a:r>
          </a:p>
          <a:p>
            <a:pPr algn="l">
              <a:buFont typeface="+mj-lt"/>
              <a:buAutoNum type="arabicPeriod"/>
            </a:pPr>
            <a:r>
              <a:rPr lang="en-US" b="1" i="0" dirty="0">
                <a:solidFill>
                  <a:srgbClr val="000000"/>
                </a:solidFill>
                <a:effectLst/>
                <a:latin typeface="Helvetica Neue"/>
              </a:rPr>
              <a:t>In Baseline_3</a:t>
            </a:r>
            <a:r>
              <a:rPr lang="en-US" b="0" i="0" dirty="0">
                <a:solidFill>
                  <a:srgbClr val="000000"/>
                </a:solidFill>
                <a:effectLst/>
                <a:latin typeface="Helvetica Neue"/>
              </a:rPr>
              <a:t> : Inference model stops after Convolutional Pose Machines.</a:t>
            </a:r>
          </a:p>
          <a:p>
            <a:pPr algn="l">
              <a:buFont typeface="+mj-lt"/>
              <a:buAutoNum type="arabicPeriod"/>
            </a:pPr>
            <a:r>
              <a:rPr lang="en-US" b="1" i="0" dirty="0">
                <a:solidFill>
                  <a:srgbClr val="000000"/>
                </a:solidFill>
                <a:effectLst/>
                <a:latin typeface="Helvetica Neue"/>
              </a:rPr>
              <a:t>And in Baseline_4</a:t>
            </a:r>
            <a:r>
              <a:rPr lang="en-US" b="0" i="0" dirty="0">
                <a:solidFill>
                  <a:srgbClr val="000000"/>
                </a:solidFill>
                <a:effectLst/>
                <a:latin typeface="Helvetica Neue"/>
              </a:rPr>
              <a:t> : Inference model stops halfway through Initial Stage, so just before generating PAFs and heatmaps</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(Basically, in the initial stage, there is a block of convolutions that is applied to the input, and the result of that block is then fed to two different blocks of convolutions, one will lead to the PAFs and the other to the Heatmaps. In baseline 4 we stopped at the output of the first block, so before separating PAFs and Heatmaps.)</a:t>
            </a:r>
          </a:p>
          <a:p>
            <a:pPr algn="l">
              <a:buFont typeface="+mj-lt"/>
              <a:buAutoNum type="arabicPeriod"/>
            </a:pPr>
            <a:endParaRPr lang="en-US" b="0" i="0" dirty="0">
              <a:solidFill>
                <a:srgbClr val="000000"/>
              </a:solidFill>
              <a:effectLst/>
              <a:latin typeface="Helvetica Neue"/>
            </a:endParaRPr>
          </a:p>
          <a:p>
            <a:pPr algn="l">
              <a:buFont typeface="+mj-lt"/>
              <a:buAutoNum type="arabicPeriod"/>
            </a:pPr>
            <a:r>
              <a:rPr lang="en-US" b="0" i="0" dirty="0">
                <a:solidFill>
                  <a:srgbClr val="000000"/>
                </a:solidFill>
                <a:effectLst/>
                <a:latin typeface="Helvetica Neue"/>
              </a:rPr>
              <a:t>Whole model is way too complex for the data we have. We choose to visualize feature maps and manually choose when to stop the inference model. So here we chose 4 different places to stop at, halfway through Mobilenet_v1, then at end of Mobilenet_v1, then after CPM and finally just before producing joints and limbs. (before the separation) by training those 4 models we can know where to stop the inference model.</a:t>
            </a:r>
          </a:p>
          <a:p>
            <a:pPr algn="l">
              <a:buFont typeface="+mj-lt"/>
              <a:buAutoNum type="arabicPeriod"/>
            </a:pPr>
            <a:endParaRPr lang="en-US" b="0" i="0" dirty="0">
              <a:solidFill>
                <a:srgbClr val="000000"/>
              </a:solidFill>
              <a:effectLst/>
              <a:latin typeface="Helvetica Neue"/>
            </a:endParaRPr>
          </a:p>
        </p:txBody>
      </p:sp>
    </p:spTree>
    <p:extLst>
      <p:ext uri="{BB962C8B-B14F-4D97-AF65-F5344CB8AC3E}">
        <p14:creationId xmlns:p14="http://schemas.microsoft.com/office/powerpoint/2010/main" val="4222763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By training those 4 baseline models on our two datasets, , in both freeze mode and without freeze mode, we saw that there is not much difference between freezing the inference model or not, so here we just relay the results in freeze mode. </a:t>
            </a:r>
          </a:p>
          <a:p>
            <a:endParaRPr lang="en-US" b="0" i="0" dirty="0">
              <a:solidFill>
                <a:srgbClr val="000000"/>
              </a:solidFill>
              <a:effectLst/>
              <a:latin typeface="Helvetica Neu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0000"/>
                </a:solidFill>
                <a:effectLst/>
                <a:latin typeface="Helvetica Neue"/>
              </a:rPr>
              <a:t>And we can see from the table, that overall, Baseline 2 which is basically Mobilenet_v1, is the most performant model, with mean relative error for height of 5.2% for Guinee images and 7.4% for Cambodia images.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0000"/>
                </a:solidFill>
                <a:effectLst/>
                <a:latin typeface="Helvetica Neue"/>
              </a:rPr>
              <a:t>The mean relative error for weight Is 23% for both datasets and is still high but improved significantly compared to what we had before.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i="0" dirty="0">
              <a:solidFill>
                <a:srgbClr val="000000"/>
              </a:solidFill>
              <a:effectLst/>
              <a:latin typeface="Helvetica Neu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000000"/>
                </a:solidFill>
                <a:effectLst/>
                <a:latin typeface="Helvetica Neue"/>
              </a:rPr>
              <a:t>Training is done for 30 epochs, with batch size of 128</a:t>
            </a:r>
            <a:r>
              <a:rPr lang="en-US" b="0" i="0" dirty="0">
                <a:solidFill>
                  <a:srgbClr val="000000"/>
                </a:solidFill>
                <a:effectLst/>
                <a:latin typeface="Helvetica Neue"/>
              </a:rPr>
              <a:t>, </a:t>
            </a:r>
            <a:r>
              <a:rPr lang="en-US" b="1" i="0" dirty="0">
                <a:solidFill>
                  <a:srgbClr val="000000"/>
                </a:solidFill>
                <a:effectLst/>
                <a:latin typeface="Helvetica Neue"/>
              </a:rPr>
              <a:t>using Adam optimizer</a:t>
            </a:r>
            <a:r>
              <a:rPr lang="en-US" b="0" i="0" dirty="0">
                <a:solidFill>
                  <a:srgbClr val="000000"/>
                </a:solidFill>
                <a:effectLst/>
                <a:latin typeface="Helvetica Neue"/>
              </a:rPr>
              <a:t> and a </a:t>
            </a:r>
            <a:r>
              <a:rPr lang="en-US" b="1" i="0" dirty="0">
                <a:solidFill>
                  <a:srgbClr val="000000"/>
                </a:solidFill>
                <a:effectLst/>
                <a:latin typeface="Helvetica Neue"/>
              </a:rPr>
              <a:t>learning rate of 0.05</a:t>
            </a:r>
            <a:r>
              <a:rPr lang="en-US" b="0" i="0" dirty="0">
                <a:solidFill>
                  <a:srgbClr val="000000"/>
                </a:solidFill>
                <a:effectLst/>
                <a:latin typeface="Helvetica Neue"/>
              </a:rPr>
              <a:t>, with a </a:t>
            </a:r>
            <a:r>
              <a:rPr lang="en-US" b="1" i="0" dirty="0">
                <a:solidFill>
                  <a:srgbClr val="000000"/>
                </a:solidFill>
                <a:effectLst/>
                <a:latin typeface="Helvetica Neue"/>
              </a:rPr>
              <a:t>train_test split of (80%,20%)</a:t>
            </a:r>
            <a:r>
              <a:rPr lang="en-US" b="0" i="0" dirty="0">
                <a:solidFill>
                  <a:srgbClr val="000000"/>
                </a:solidFill>
                <a:effectLst/>
                <a:latin typeface="Helvetica Neue"/>
              </a:rPr>
              <a:t> for </a:t>
            </a:r>
            <a:r>
              <a:rPr lang="en-US" b="1" i="0" dirty="0">
                <a:solidFill>
                  <a:srgbClr val="000000"/>
                </a:solidFill>
                <a:effectLst/>
                <a:latin typeface="Helvetica Neue"/>
              </a:rPr>
              <a:t>4 different seeds</a:t>
            </a:r>
            <a:endParaRPr lang="en-US" dirty="0"/>
          </a:p>
        </p:txBody>
      </p:sp>
    </p:spTree>
    <p:extLst>
      <p:ext uri="{BB962C8B-B14F-4D97-AF65-F5344CB8AC3E}">
        <p14:creationId xmlns:p14="http://schemas.microsoft.com/office/powerpoint/2010/main" val="30650885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dirty="0"/>
              <a:t>Again here, we trained our model in both modes freeze and non-freeze, but without freezing we found the best performances so we relay it in the table below. </a:t>
            </a:r>
          </a:p>
          <a:p>
            <a:pPr marL="158750" indent="0">
              <a:buNone/>
            </a:pPr>
            <a:r>
              <a:rPr lang="en-US" b="0" i="0" dirty="0">
                <a:solidFill>
                  <a:srgbClr val="000000"/>
                </a:solidFill>
                <a:effectLst/>
                <a:latin typeface="Helvetica Neue"/>
              </a:rPr>
              <a:t>The </a:t>
            </a:r>
            <a:r>
              <a:rPr lang="en-US" b="1" i="0" dirty="0">
                <a:solidFill>
                  <a:srgbClr val="000000"/>
                </a:solidFill>
                <a:effectLst/>
                <a:latin typeface="Helvetica Neue"/>
              </a:rPr>
              <a:t>best performances</a:t>
            </a:r>
            <a:r>
              <a:rPr lang="en-US" b="0" i="0" dirty="0">
                <a:solidFill>
                  <a:srgbClr val="000000"/>
                </a:solidFill>
                <a:effectLst/>
                <a:latin typeface="Helvetica Neue"/>
              </a:rPr>
              <a:t> that we now have is when using </a:t>
            </a:r>
            <a:r>
              <a:rPr lang="en-US" b="1" i="0" dirty="0">
                <a:solidFill>
                  <a:srgbClr val="000000"/>
                </a:solidFill>
                <a:effectLst/>
                <a:latin typeface="Helvetica Neue"/>
              </a:rPr>
              <a:t>Mobilenet_v1</a:t>
            </a:r>
            <a:r>
              <a:rPr lang="en-US" b="0" i="0" dirty="0">
                <a:solidFill>
                  <a:srgbClr val="000000"/>
                </a:solidFill>
                <a:effectLst/>
                <a:latin typeface="Helvetica Neue"/>
              </a:rPr>
              <a:t> with </a:t>
            </a:r>
            <a:r>
              <a:rPr lang="en-US" b="1" i="0" dirty="0">
                <a:solidFill>
                  <a:srgbClr val="000000"/>
                </a:solidFill>
                <a:effectLst/>
                <a:latin typeface="Helvetica Neue"/>
              </a:rPr>
              <a:t>2 epochs on Cambodia</a:t>
            </a:r>
            <a:r>
              <a:rPr lang="en-US" b="0" i="0" dirty="0">
                <a:solidFill>
                  <a:srgbClr val="000000"/>
                </a:solidFill>
                <a:effectLst/>
                <a:latin typeface="Helvetica Neue"/>
              </a:rPr>
              <a:t> images and </a:t>
            </a:r>
            <a:r>
              <a:rPr lang="en-US" b="1" i="0" dirty="0">
                <a:solidFill>
                  <a:srgbClr val="000000"/>
                </a:solidFill>
                <a:effectLst/>
                <a:latin typeface="Helvetica Neue"/>
              </a:rPr>
              <a:t>50 epochs on Guinea</a:t>
            </a:r>
            <a:r>
              <a:rPr lang="en-US" b="0" i="0" dirty="0">
                <a:solidFill>
                  <a:srgbClr val="000000"/>
                </a:solidFill>
                <a:effectLst/>
                <a:latin typeface="Helvetica Neue"/>
              </a:rPr>
              <a:t>. This model achieves a </a:t>
            </a:r>
            <a:r>
              <a:rPr lang="en-US" b="1" i="0" dirty="0">
                <a:solidFill>
                  <a:srgbClr val="000000"/>
                </a:solidFill>
                <a:effectLst/>
                <a:latin typeface="Helvetica Neue"/>
              </a:rPr>
              <a:t>mean height relative error and mean weight relative error of 5.2% and 18.3%</a:t>
            </a:r>
            <a:r>
              <a:rPr lang="en-US" b="0" i="0" dirty="0">
                <a:solidFill>
                  <a:srgbClr val="000000"/>
                </a:solidFill>
                <a:effectLst/>
                <a:latin typeface="Helvetica Neue"/>
              </a:rPr>
              <a:t> when backbone is</a:t>
            </a:r>
            <a:r>
              <a:rPr lang="en-US" b="1" i="0" dirty="0">
                <a:solidFill>
                  <a:srgbClr val="000000"/>
                </a:solidFill>
                <a:effectLst/>
                <a:latin typeface="Helvetica Neue"/>
              </a:rPr>
              <a:t> freeze.</a:t>
            </a:r>
          </a:p>
          <a:p>
            <a:pPr marL="158750" indent="0">
              <a:buNone/>
            </a:pPr>
            <a:endParaRPr lang="en-US" b="1" i="0" dirty="0">
              <a:solidFill>
                <a:srgbClr val="000000"/>
              </a:solidFill>
              <a:effectLst/>
              <a:latin typeface="Helvetica Neue"/>
            </a:endParaRPr>
          </a:p>
          <a:p>
            <a:pPr marL="158750" indent="0">
              <a:buNone/>
            </a:pPr>
            <a:r>
              <a:rPr lang="en-US" b="1" i="0" dirty="0">
                <a:solidFill>
                  <a:srgbClr val="000000"/>
                </a:solidFill>
                <a:effectLst/>
                <a:latin typeface="Helvetica Neue"/>
              </a:rPr>
              <a:t>These results did not differ much from the results we had before, but there is a slight improvement of 2% for weight predictions.</a:t>
            </a:r>
            <a:endParaRPr lang="en-US" dirty="0"/>
          </a:p>
        </p:txBody>
      </p:sp>
    </p:spTree>
    <p:extLst>
      <p:ext uri="{BB962C8B-B14F-4D97-AF65-F5344CB8AC3E}">
        <p14:creationId xmlns:p14="http://schemas.microsoft.com/office/powerpoint/2010/main" val="1052871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en-US" dirty="0"/>
              <a:t>Now for 384 by 384 images, </a:t>
            </a:r>
          </a:p>
          <a:p>
            <a:pPr marL="158750" indent="0">
              <a:buNone/>
            </a:pPr>
            <a:r>
              <a:rPr lang="en-US" dirty="0"/>
              <a:t>and as you can see on the table, the overall performances have improved and </a:t>
            </a:r>
            <a:r>
              <a:rPr lang="en-US" b="0" i="0" dirty="0">
                <a:solidFill>
                  <a:srgbClr val="000000"/>
                </a:solidFill>
                <a:effectLst/>
                <a:latin typeface="Helvetica Neue"/>
              </a:rPr>
              <a:t>There is a </a:t>
            </a:r>
            <a:r>
              <a:rPr lang="en-US" b="1" i="0" dirty="0">
                <a:solidFill>
                  <a:srgbClr val="000000"/>
                </a:solidFill>
                <a:effectLst/>
                <a:latin typeface="Helvetica Neue"/>
              </a:rPr>
              <a:t>1% gain in relative error for Guinee on height predictions</a:t>
            </a:r>
            <a:r>
              <a:rPr lang="en-US" b="0" i="0" dirty="0">
                <a:solidFill>
                  <a:srgbClr val="000000"/>
                </a:solidFill>
                <a:effectLst/>
                <a:latin typeface="Helvetica Neue"/>
              </a:rPr>
              <a:t>, so from now on, we will always use this dimension for our images and try to improve it.</a:t>
            </a:r>
          </a:p>
          <a:p>
            <a:pPr marL="158750" indent="0">
              <a:buNone/>
            </a:pPr>
            <a:endParaRPr lang="en-US" b="0" i="0" dirty="0">
              <a:solidFill>
                <a:srgbClr val="000000"/>
              </a:solidFill>
              <a:effectLst/>
              <a:latin typeface="Helvetica Neue"/>
            </a:endParaRPr>
          </a:p>
          <a:p>
            <a:pPr marL="158750" indent="0">
              <a:buNone/>
            </a:pPr>
            <a:r>
              <a:rPr lang="en-US" b="0" i="0" dirty="0">
                <a:solidFill>
                  <a:srgbClr val="000000"/>
                </a:solidFill>
                <a:effectLst/>
                <a:latin typeface="Helvetica Neue"/>
              </a:rPr>
              <a:t>This improvement can also be seen in Cambodia data especially for weight predictions.</a:t>
            </a:r>
            <a:endParaRPr lang="en-US" dirty="0"/>
          </a:p>
          <a:p>
            <a:pPr marL="158750" indent="0">
              <a:buNone/>
            </a:pPr>
            <a:endParaRPr lang="en-US" dirty="0"/>
          </a:p>
        </p:txBody>
      </p:sp>
    </p:spTree>
    <p:extLst>
      <p:ext uri="{BB962C8B-B14F-4D97-AF65-F5344CB8AC3E}">
        <p14:creationId xmlns:p14="http://schemas.microsoft.com/office/powerpoint/2010/main" val="413067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a8365e77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a8365e77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lgn="l"/>
            <a:r>
              <a:rPr lang="en-US" sz="1100" b="0" i="0" dirty="0">
                <a:solidFill>
                  <a:srgbClr val="000000"/>
                </a:solidFill>
                <a:effectLst/>
                <a:latin typeface="Helvetica Neue"/>
              </a:rPr>
              <a:t>To solve the task, </a:t>
            </a:r>
          </a:p>
          <a:p>
            <a:pPr marL="457200" indent="-298450" algn="l"/>
            <a:r>
              <a:rPr lang="en-US" sz="1100" b="0" i="0" dirty="0">
                <a:solidFill>
                  <a:srgbClr val="000000"/>
                </a:solidFill>
                <a:effectLst/>
                <a:latin typeface="Helvetica Neue"/>
              </a:rPr>
              <a:t>the </a:t>
            </a:r>
            <a:r>
              <a:rPr lang="en-US" sz="1100" b="1" i="0" dirty="0">
                <a:solidFill>
                  <a:srgbClr val="000000"/>
                </a:solidFill>
                <a:effectLst/>
                <a:latin typeface="Helvetica Neue"/>
              </a:rPr>
              <a:t>model must learn image representations</a:t>
            </a:r>
            <a:r>
              <a:rPr lang="en-US" sz="1100" b="0" i="0" dirty="0">
                <a:solidFill>
                  <a:srgbClr val="000000"/>
                </a:solidFill>
                <a:effectLst/>
                <a:latin typeface="Helvetica Neue"/>
              </a:rPr>
              <a:t> that are </a:t>
            </a:r>
          </a:p>
          <a:p>
            <a:pPr marL="457200" indent="-298450" algn="l"/>
            <a:r>
              <a:rPr lang="en-US" sz="1100" b="1" i="0" dirty="0">
                <a:solidFill>
                  <a:srgbClr val="000000"/>
                </a:solidFill>
                <a:effectLst/>
                <a:latin typeface="Helvetica Neue"/>
              </a:rPr>
              <a:t>Invariant</a:t>
            </a:r>
            <a:r>
              <a:rPr lang="en-US" sz="1100" b="0" i="0" dirty="0">
                <a:solidFill>
                  <a:srgbClr val="000000"/>
                </a:solidFill>
                <a:effectLst/>
                <a:latin typeface="Helvetica Neue"/>
              </a:rPr>
              <a:t> to the aforementioned </a:t>
            </a:r>
            <a:r>
              <a:rPr lang="en-US" sz="1100" b="1" i="0" dirty="0">
                <a:solidFill>
                  <a:srgbClr val="000000"/>
                </a:solidFill>
                <a:effectLst/>
                <a:latin typeface="Helvetica Neue"/>
              </a:rPr>
              <a:t>variations</a:t>
            </a:r>
            <a:r>
              <a:rPr lang="en-US" sz="1100" b="0" i="0" dirty="0">
                <a:solidFill>
                  <a:srgbClr val="000000"/>
                </a:solidFill>
                <a:effectLst/>
                <a:latin typeface="Helvetica Neue"/>
              </a:rPr>
              <a:t> and </a:t>
            </a:r>
          </a:p>
          <a:p>
            <a:pPr marL="457200" indent="-298450" algn="l"/>
            <a:r>
              <a:rPr lang="en-US" sz="1100" b="0" i="0" dirty="0">
                <a:solidFill>
                  <a:srgbClr val="000000"/>
                </a:solidFill>
                <a:effectLst/>
                <a:latin typeface="Helvetica Neue"/>
              </a:rPr>
              <a:t>Retaining the </a:t>
            </a:r>
            <a:r>
              <a:rPr lang="en-US" sz="1100" b="1" i="0" dirty="0">
                <a:solidFill>
                  <a:srgbClr val="000000"/>
                </a:solidFill>
                <a:effectLst/>
                <a:latin typeface="Helvetica Neue"/>
              </a:rPr>
              <a:t>predictive attributes</a:t>
            </a:r>
            <a:r>
              <a:rPr lang="en-US" sz="1100" b="0" i="0" dirty="0">
                <a:solidFill>
                  <a:srgbClr val="000000"/>
                </a:solidFill>
                <a:effectLst/>
                <a:latin typeface="Helvetica Neue"/>
              </a:rPr>
              <a:t>.</a:t>
            </a:r>
          </a:p>
          <a:p>
            <a:pPr marL="457200" indent="-298450" algn="l"/>
            <a:r>
              <a:rPr lang="en-US" b="0" i="0" dirty="0">
                <a:solidFill>
                  <a:srgbClr val="000000"/>
                </a:solidFill>
                <a:effectLst/>
                <a:latin typeface="Helvetica Neue"/>
              </a:rPr>
              <a:t>It should also be light enough to be deployed on phones so the use of Mobilenet seems to a suitable alternative.</a:t>
            </a:r>
          </a:p>
          <a:p>
            <a:pPr marL="457200" indent="-298450" algn="l"/>
            <a:endParaRPr lang="en-US" b="0" i="0" dirty="0">
              <a:solidFill>
                <a:srgbClr val="000000"/>
              </a:solidFill>
              <a:effectLst/>
              <a:latin typeface="Helvetica Neue"/>
            </a:endParaRPr>
          </a:p>
          <a:p>
            <a:pPr marL="457200" indent="-298450" algn="l"/>
            <a:r>
              <a:rPr lang="en-US" b="1" i="0" dirty="0">
                <a:solidFill>
                  <a:srgbClr val="000000"/>
                </a:solidFill>
                <a:effectLst/>
                <a:latin typeface="Helvetica Neue"/>
              </a:rPr>
              <a:t>The initial idea was to use a model that is already trained for a similar task and with a large dataset.</a:t>
            </a:r>
            <a:r>
              <a:rPr lang="en-US" b="0" i="0" dirty="0">
                <a:solidFill>
                  <a:srgbClr val="000000"/>
                </a:solidFill>
                <a:effectLst/>
                <a:latin typeface="Helvetica Neue"/>
              </a:rPr>
              <a:t> </a:t>
            </a:r>
          </a:p>
          <a:p>
            <a:pPr marL="457200" indent="-298450" algn="l"/>
            <a:r>
              <a:rPr lang="en-US" b="0" i="0" u="none" strike="noStrike" dirty="0">
                <a:solidFill>
                  <a:srgbClr val="000000"/>
                </a:solidFill>
                <a:effectLst/>
                <a:latin typeface="Helvetica Neue"/>
              </a:rPr>
              <a:t>⇒</a:t>
            </a:r>
            <a:r>
              <a:rPr lang="en-US" b="0" i="0" dirty="0">
                <a:solidFill>
                  <a:srgbClr val="000000"/>
                </a:solidFill>
                <a:effectLst/>
                <a:latin typeface="Helvetica Neue"/>
              </a:rPr>
              <a:t> This similar task is </a:t>
            </a:r>
            <a:r>
              <a:rPr lang="en-US" b="1" i="0" dirty="0">
                <a:solidFill>
                  <a:srgbClr val="000000"/>
                </a:solidFill>
                <a:effectLst/>
                <a:latin typeface="Helvetica Neue"/>
              </a:rPr>
              <a:t>pose estimation.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indent="-298450"/>
            <a:r>
              <a:rPr lang="en-US" dirty="0"/>
              <a:t>So we will use Transfer learning from OpenPose </a:t>
            </a:r>
          </a:p>
          <a:p>
            <a:pPr marL="457200" indent="-298450"/>
            <a:r>
              <a:rPr lang="en-US" dirty="0"/>
              <a:t>which is the first open source real-time system for multi person 2D pose detection.</a:t>
            </a:r>
          </a:p>
        </p:txBody>
      </p:sp>
    </p:spTree>
    <p:extLst>
      <p:ext uri="{BB962C8B-B14F-4D97-AF65-F5344CB8AC3E}">
        <p14:creationId xmlns:p14="http://schemas.microsoft.com/office/powerpoint/2010/main" val="204144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000000"/>
                </a:solidFill>
                <a:effectLst/>
                <a:latin typeface="Helvetica Neue"/>
              </a:rPr>
              <a:t>OpenPose uses</a:t>
            </a:r>
          </a:p>
          <a:p>
            <a:r>
              <a:rPr lang="en-US" b="1" i="0" dirty="0">
                <a:solidFill>
                  <a:srgbClr val="000000"/>
                </a:solidFill>
                <a:effectLst/>
                <a:latin typeface="Helvetica Neue"/>
              </a:rPr>
              <a:t>VGG-19</a:t>
            </a:r>
            <a:r>
              <a:rPr lang="en-US" b="0" i="0" dirty="0">
                <a:solidFill>
                  <a:srgbClr val="000000"/>
                </a:solidFill>
                <a:effectLst/>
                <a:latin typeface="Helvetica Neue"/>
              </a:rPr>
              <a:t> to generate </a:t>
            </a:r>
          </a:p>
          <a:p>
            <a:r>
              <a:rPr lang="en-US" b="0" i="0" dirty="0">
                <a:solidFill>
                  <a:srgbClr val="000000"/>
                </a:solidFill>
                <a:effectLst/>
                <a:latin typeface="Helvetica Neue"/>
              </a:rPr>
              <a:t>Feature Maps F that are input to</a:t>
            </a:r>
          </a:p>
          <a:p>
            <a:r>
              <a:rPr lang="en-US" b="0" i="0" dirty="0">
                <a:solidFill>
                  <a:srgbClr val="000000"/>
                </a:solidFill>
                <a:effectLst/>
                <a:latin typeface="Helvetica Neue"/>
              </a:rPr>
              <a:t>Convolutional Pose Machines, </a:t>
            </a:r>
          </a:p>
          <a:p>
            <a:r>
              <a:rPr lang="en-US" b="0" i="0" dirty="0">
                <a:solidFill>
                  <a:srgbClr val="000000"/>
                </a:solidFill>
                <a:effectLst/>
                <a:latin typeface="Helvetica Neue"/>
              </a:rPr>
              <a:t>which output is then fed to the </a:t>
            </a:r>
            <a:r>
              <a:rPr lang="en-US" b="1" i="0" dirty="0">
                <a:solidFill>
                  <a:srgbClr val="000000"/>
                </a:solidFill>
                <a:effectLst/>
                <a:latin typeface="Helvetica Neue"/>
              </a:rPr>
              <a:t>Initial stage</a:t>
            </a:r>
            <a:r>
              <a:rPr lang="en-US" b="0" i="0" dirty="0">
                <a:solidFill>
                  <a:srgbClr val="000000"/>
                </a:solidFill>
                <a:effectLst/>
                <a:latin typeface="Helvetica Neue"/>
              </a:rPr>
              <a:t>. At this stage, the network produces a set of</a:t>
            </a:r>
          </a:p>
          <a:p>
            <a:r>
              <a:rPr lang="en-US" b="0" i="0" dirty="0">
                <a:solidFill>
                  <a:srgbClr val="000000"/>
                </a:solidFill>
                <a:effectLst/>
                <a:latin typeface="Helvetica Neue"/>
              </a:rPr>
              <a:t>part </a:t>
            </a:r>
            <a:r>
              <a:rPr lang="en-US" b="1" i="0" dirty="0">
                <a:solidFill>
                  <a:srgbClr val="000000"/>
                </a:solidFill>
                <a:effectLst/>
                <a:latin typeface="Helvetica Neue"/>
              </a:rPr>
              <a:t>affinity fields (PAFs) which represents the Joints</a:t>
            </a:r>
            <a:r>
              <a:rPr lang="en-US" b="0" i="0" dirty="0">
                <a:solidFill>
                  <a:srgbClr val="000000"/>
                </a:solidFill>
                <a:effectLst/>
                <a:latin typeface="Helvetica Neue"/>
              </a:rPr>
              <a:t> </a:t>
            </a:r>
          </a:p>
          <a:p>
            <a:r>
              <a:rPr lang="en-US" b="0" i="0" dirty="0">
                <a:solidFill>
                  <a:srgbClr val="000000"/>
                </a:solidFill>
                <a:effectLst/>
                <a:latin typeface="Helvetica Neue"/>
              </a:rPr>
              <a:t>and </a:t>
            </a:r>
            <a:r>
              <a:rPr lang="en-US" b="1" i="0" dirty="0">
                <a:solidFill>
                  <a:srgbClr val="000000"/>
                </a:solidFill>
                <a:effectLst/>
                <a:latin typeface="Helvetica Neue"/>
              </a:rPr>
              <a:t>confidence maps or heatmaps that represent the limbs</a:t>
            </a:r>
            <a:r>
              <a:rPr lang="en-US" b="0" i="0" dirty="0">
                <a:solidFill>
                  <a:srgbClr val="000000"/>
                </a:solidFill>
                <a:effectLst/>
                <a:latin typeface="Helvetica Neue"/>
              </a:rPr>
              <a:t>.</a:t>
            </a:r>
          </a:p>
          <a:p>
            <a:r>
              <a:rPr lang="en-US" b="0" i="0" dirty="0">
                <a:solidFill>
                  <a:srgbClr val="000000"/>
                </a:solidFill>
                <a:effectLst/>
                <a:latin typeface="Helvetica Neue"/>
              </a:rPr>
              <a:t>The subsequent stages are referred to as </a:t>
            </a:r>
            <a:r>
              <a:rPr lang="en-US" b="1" i="0" dirty="0">
                <a:solidFill>
                  <a:srgbClr val="000000"/>
                </a:solidFill>
                <a:effectLst/>
                <a:latin typeface="Helvetica Neue"/>
              </a:rPr>
              <a:t>Refinement Stages</a:t>
            </a:r>
            <a:r>
              <a:rPr lang="en-US" b="0" i="0" dirty="0">
                <a:solidFill>
                  <a:srgbClr val="000000"/>
                </a:solidFill>
                <a:effectLst/>
                <a:latin typeface="Helvetica Neue"/>
              </a:rPr>
              <a:t> and in each subsequent stage, the predictions from the previous stage and </a:t>
            </a:r>
          </a:p>
          <a:p>
            <a:r>
              <a:rPr lang="en-US" b="0" i="0" dirty="0">
                <a:solidFill>
                  <a:srgbClr val="000000"/>
                </a:solidFill>
                <a:effectLst/>
                <a:latin typeface="Helvetica Neue"/>
              </a:rPr>
              <a:t>the original image features F are concatenated and used to produce refined predictions.</a:t>
            </a:r>
          </a:p>
          <a:p>
            <a:r>
              <a:rPr lang="en-US" b="0" i="0" dirty="0">
                <a:solidFill>
                  <a:srgbClr val="000000"/>
                </a:solidFill>
                <a:effectLst/>
                <a:latin typeface="Helvetica Neue"/>
              </a:rPr>
              <a:t>The output is shown in the image below</a:t>
            </a:r>
          </a:p>
          <a:p>
            <a:pPr marL="158750" indent="0">
              <a:buNone/>
            </a:pPr>
            <a:endParaRPr lang="en-US" b="0" i="0" dirty="0">
              <a:solidFill>
                <a:srgbClr val="000000"/>
              </a:solidFill>
              <a:effectLst/>
              <a:latin typeface="Helvetica Neue"/>
            </a:endParaRPr>
          </a:p>
          <a:p>
            <a:pPr marL="158750" indent="0">
              <a:buNone/>
            </a:pPr>
            <a:endParaRPr lang="en-US" b="0" i="0" dirty="0">
              <a:solidFill>
                <a:srgbClr val="000000"/>
              </a:solidFill>
              <a:effectLst/>
              <a:latin typeface="Helvetica Neue"/>
            </a:endParaRPr>
          </a:p>
          <a:p>
            <a:pPr marL="158750" indent="0">
              <a:lnSpc>
                <a:spcPct val="107000"/>
              </a:lnSpc>
              <a:spcAft>
                <a:spcPts val="800"/>
              </a:spcAft>
              <a:buNone/>
            </a:pPr>
            <a:r>
              <a:rPr lang="en-US" sz="1800" b="1" dirty="0">
                <a:effectLst/>
                <a:latin typeface="Calibri" panose="020F0502020204030204" pitchFamily="34" charset="0"/>
                <a:ea typeface="Calibri" panose="020F0502020204030204" pitchFamily="34" charset="0"/>
                <a:cs typeface="Arial" panose="020B0604020202020204" pitchFamily="34" charset="0"/>
              </a:rPr>
              <a:t>What does the initial stage do ?</a:t>
            </a:r>
            <a:endParaRPr lang="fr-CH"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Basically, in the initial stage, there is a block of convolutions that is applied to the input, and the result of that block is then fed to two different blocks of convolutions, one will lead to the PAFs and the other to the Heatmaps. In baseline 4 we stopped at the output of the first block, so before separating PAFs and Heatmaps.</a:t>
            </a:r>
            <a:endParaRPr lang="fr-CH" sz="1800" dirty="0">
              <a:effectLst/>
              <a:latin typeface="Calibri" panose="020F0502020204030204" pitchFamily="34" charset="0"/>
              <a:ea typeface="Calibri" panose="020F0502020204030204" pitchFamily="34" charset="0"/>
              <a:cs typeface="Arial" panose="020B0604020202020204" pitchFamily="34" charset="0"/>
            </a:endParaRPr>
          </a:p>
          <a:p>
            <a:pPr marL="158750" indent="0">
              <a:buNone/>
            </a:pPr>
            <a:endParaRPr lang="en-US" b="0" i="0" dirty="0">
              <a:solidFill>
                <a:srgbClr val="000000"/>
              </a:solidFill>
              <a:effectLst/>
              <a:latin typeface="Helvetica Neue"/>
            </a:endParaRPr>
          </a:p>
          <a:p>
            <a:r>
              <a:rPr lang="en-US" dirty="0"/>
              <a:t>Part Confidence maps are the location of the joints</a:t>
            </a:r>
          </a:p>
          <a:p>
            <a:r>
              <a:rPr lang="en-US" dirty="0"/>
              <a:t>PAFs are the degree of association between parts (using vectors)</a:t>
            </a:r>
          </a:p>
          <a:p>
            <a:pPr marL="158750" indent="0">
              <a:buNone/>
            </a:pPr>
            <a:endParaRPr lang="en-US" dirty="0"/>
          </a:p>
          <a:p>
            <a:pPr marL="158750" indent="0">
              <a:buNone/>
            </a:pPr>
            <a:r>
              <a:rPr lang="en-US" dirty="0"/>
              <a:t>How to find pose:</a:t>
            </a:r>
          </a:p>
          <a:p>
            <a:r>
              <a:rPr lang="en-US" dirty="0"/>
              <a:t>1) find all joints location (using confidence map)</a:t>
            </a:r>
          </a:p>
          <a:p>
            <a:r>
              <a:rPr lang="en-US" dirty="0"/>
              <a:t>2) find which joints go together using PAFs</a:t>
            </a:r>
          </a:p>
          <a:p>
            <a:r>
              <a:rPr lang="en-US" dirty="0"/>
              <a:t>3) associate limbs to persons to get final list of human poses</a:t>
            </a:r>
          </a:p>
          <a:p>
            <a:pPr marL="158750" indent="0">
              <a:buNone/>
            </a:pPr>
            <a:endParaRPr lang="en-US" dirty="0"/>
          </a:p>
          <a:p>
            <a:pPr marL="158750" indent="0">
              <a:buNone/>
            </a:pPr>
            <a:r>
              <a:rPr lang="en-US" dirty="0"/>
              <a:t>Potential questions : What does CPMs do ?</a:t>
            </a:r>
          </a:p>
          <a:p>
            <a:pPr marL="457200" indent="-298450"/>
            <a:r>
              <a:rPr lang="en-US" dirty="0"/>
              <a:t>It consists consist of a set of convolutional networks that repeatedly produce heatmaps for the location of each part of the body. And at each stage, image features and the heatmaps produced by the previous stage are used as input to produce refined heatmaps.</a:t>
            </a:r>
          </a:p>
        </p:txBody>
      </p:sp>
    </p:spTree>
    <p:extLst>
      <p:ext uri="{BB962C8B-B14F-4D97-AF65-F5344CB8AC3E}">
        <p14:creationId xmlns:p14="http://schemas.microsoft.com/office/powerpoint/2010/main" val="224584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sz="1100" dirty="0">
                <a:solidFill>
                  <a:schemeClr val="tx1"/>
                </a:solidFill>
              </a:rPr>
              <a:t>As you can see in</a:t>
            </a:r>
          </a:p>
          <a:p>
            <a:r>
              <a:rPr lang="en-US" sz="1100" dirty="0">
                <a:solidFill>
                  <a:schemeClr val="tx1"/>
                </a:solidFill>
              </a:rPr>
              <a:t>the comparative figure of deep neural network models, </a:t>
            </a:r>
          </a:p>
          <a:p>
            <a:r>
              <a:rPr lang="en-US" sz="1100" dirty="0">
                <a:solidFill>
                  <a:schemeClr val="tx1"/>
                </a:solidFill>
              </a:rPr>
              <a:t>VGG-19 has </a:t>
            </a:r>
          </a:p>
          <a:p>
            <a:r>
              <a:rPr lang="en-US" sz="1100" dirty="0">
                <a:solidFill>
                  <a:schemeClr val="tx1"/>
                </a:solidFill>
              </a:rPr>
              <a:t>a huge amount of parameters and is computationally heavy</a:t>
            </a:r>
          </a:p>
          <a:p>
            <a:r>
              <a:rPr lang="en-US" sz="1100" dirty="0">
                <a:solidFill>
                  <a:schemeClr val="tx1"/>
                </a:solidFill>
              </a:rPr>
              <a:t>So the idea is</a:t>
            </a:r>
          </a:p>
          <a:p>
            <a:r>
              <a:rPr lang="en-US" sz="1100" dirty="0">
                <a:solidFill>
                  <a:schemeClr val="tx1"/>
                </a:solidFill>
              </a:rPr>
              <a:t> to use, a </a:t>
            </a:r>
            <a:r>
              <a:rPr lang="en-US" sz="1100" b="1" dirty="0">
                <a:solidFill>
                  <a:schemeClr val="tx1"/>
                </a:solidFill>
              </a:rPr>
              <a:t>Lightweight version of OpenPose</a:t>
            </a:r>
            <a:r>
              <a:rPr lang="fr" sz="1100" b="1" baseline="30000" dirty="0">
                <a:solidFill>
                  <a:schemeClr val="tx1"/>
                </a:solidFill>
              </a:rPr>
              <a:t> </a:t>
            </a:r>
            <a:r>
              <a:rPr lang="fr" sz="1100" baseline="30000" dirty="0">
                <a:solidFill>
                  <a:schemeClr val="tx1"/>
                </a:solidFill>
              </a:rPr>
              <a:t>1</a:t>
            </a:r>
            <a:r>
              <a:rPr lang="en-US" sz="1100" dirty="0">
                <a:solidFill>
                  <a:schemeClr val="tx1"/>
                </a:solidFill>
              </a:rPr>
              <a:t> </a:t>
            </a:r>
          </a:p>
          <a:p>
            <a:r>
              <a:rPr lang="en-US" sz="1100" dirty="0">
                <a:solidFill>
                  <a:schemeClr val="tx1"/>
                </a:solidFill>
              </a:rPr>
              <a:t>which uses</a:t>
            </a:r>
            <a:r>
              <a:rPr lang="en-US" dirty="0">
                <a:solidFill>
                  <a:schemeClr val="tx1"/>
                </a:solidFill>
              </a:rPr>
              <a:t> Mobilenet_v1 instead of VGG-199 and uses only one refinement stage instead of five</a:t>
            </a:r>
            <a:endParaRPr lang="en-US" b="1" i="0" dirty="0">
              <a:solidFill>
                <a:srgbClr val="000000"/>
              </a:solidFill>
              <a:effectLst/>
              <a:latin typeface="Lucida Grande"/>
            </a:endParaRPr>
          </a:p>
          <a:p>
            <a:endParaRPr lang="en-US" dirty="0"/>
          </a:p>
        </p:txBody>
      </p:sp>
    </p:spTree>
    <p:extLst>
      <p:ext uri="{BB962C8B-B14F-4D97-AF65-F5344CB8AC3E}">
        <p14:creationId xmlns:p14="http://schemas.microsoft.com/office/powerpoint/2010/main" val="215783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So, as previous work done on the project,</a:t>
            </a:r>
          </a:p>
          <a:p>
            <a:r>
              <a:rPr lang="en-US" dirty="0"/>
              <a:t>a custom loss function was defined, in alliance with the goal of the project , that is, </a:t>
            </a:r>
          </a:p>
          <a:p>
            <a:r>
              <a:rPr lang="en-US" dirty="0"/>
              <a:t>to only penalize predictions that vary more than 5% from the true values.</a:t>
            </a:r>
          </a:p>
          <a:p>
            <a:r>
              <a:rPr lang="en-US" dirty="0"/>
              <a:t>And This custom loss will be used throughout the project.</a:t>
            </a:r>
          </a:p>
        </p:txBody>
      </p:sp>
    </p:spTree>
    <p:extLst>
      <p:ext uri="{BB962C8B-B14F-4D97-AF65-F5344CB8AC3E}">
        <p14:creationId xmlns:p14="http://schemas.microsoft.com/office/powerpoint/2010/main" val="268691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ise en page personnalisée 1">
  <p:cSld name="AUTOLAYOUT_1">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7500" y="0"/>
            <a:ext cx="9132300" cy="5143500"/>
          </a:xfrm>
          <a:prstGeom prst="rect">
            <a:avLst/>
          </a:prstGeom>
          <a:solidFill>
            <a:srgbClr val="B3D0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 name="Google Shape;52;p13"/>
          <p:cNvCxnSpPr/>
          <p:nvPr/>
        </p:nvCxnSpPr>
        <p:spPr>
          <a:xfrm>
            <a:off x="841350" y="460903"/>
            <a:ext cx="0" cy="4261800"/>
          </a:xfrm>
          <a:prstGeom prst="straightConnector1">
            <a:avLst/>
          </a:prstGeom>
          <a:noFill/>
          <a:ln w="38100" cap="flat" cmpd="sng">
            <a:solidFill>
              <a:srgbClr val="FFFFFF"/>
            </a:solidFill>
            <a:prstDash val="solid"/>
            <a:round/>
            <a:headEnd type="none" w="sm" len="sm"/>
            <a:tailEnd type="none" w="sm" len="sm"/>
          </a:ln>
        </p:spPr>
      </p:cxnSp>
      <p:cxnSp>
        <p:nvCxnSpPr>
          <p:cNvPr id="53" name="Google Shape;53;p13"/>
          <p:cNvCxnSpPr/>
          <p:nvPr/>
        </p:nvCxnSpPr>
        <p:spPr>
          <a:xfrm>
            <a:off x="8337675" y="460903"/>
            <a:ext cx="0" cy="4261800"/>
          </a:xfrm>
          <a:prstGeom prst="straightConnector1">
            <a:avLst/>
          </a:prstGeom>
          <a:noFill/>
          <a:ln w="38100" cap="flat" cmpd="sng">
            <a:solidFill>
              <a:srgbClr val="FFFFFF"/>
            </a:solidFill>
            <a:prstDash val="solid"/>
            <a:round/>
            <a:headEnd type="none" w="sm" len="sm"/>
            <a:tailEnd type="none" w="sm" len="sm"/>
          </a:ln>
        </p:spPr>
      </p:cxnSp>
      <p:sp>
        <p:nvSpPr>
          <p:cNvPr id="54" name="Google Shape;54;p13"/>
          <p:cNvSpPr/>
          <p:nvPr/>
        </p:nvSpPr>
        <p:spPr>
          <a:xfrm rot="-5400000">
            <a:off x="4327200" y="853550"/>
            <a:ext cx="483000" cy="427200"/>
          </a:xfrm>
          <a:prstGeom prst="hexagon">
            <a:avLst>
              <a:gd name="adj" fmla="val 28666"/>
              <a:gd name="vf" fmla="val 11547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13"/>
          <p:cNvSpPr txBox="1">
            <a:spLocks noGrp="1"/>
          </p:cNvSpPr>
          <p:nvPr>
            <p:ph type="ctrTitle"/>
          </p:nvPr>
        </p:nvSpPr>
        <p:spPr>
          <a:xfrm>
            <a:off x="1883125" y="1447250"/>
            <a:ext cx="5400900" cy="19719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rgbClr val="343C44"/>
              </a:buClr>
              <a:buSzPts val="3600"/>
              <a:buNone/>
              <a:defRPr sz="3600" b="1">
                <a:solidFill>
                  <a:srgbClr val="343C44"/>
                </a:solidFill>
              </a:defRPr>
            </a:lvl1pPr>
            <a:lvl2pPr lvl="1" algn="ctr">
              <a:lnSpc>
                <a:spcPct val="100000"/>
              </a:lnSpc>
              <a:spcBef>
                <a:spcPts val="0"/>
              </a:spcBef>
              <a:spcAft>
                <a:spcPts val="0"/>
              </a:spcAft>
              <a:buClr>
                <a:srgbClr val="343C44"/>
              </a:buClr>
              <a:buSzPts val="3600"/>
              <a:buNone/>
              <a:defRPr sz="3600" b="1">
                <a:solidFill>
                  <a:srgbClr val="343C44"/>
                </a:solidFill>
              </a:defRPr>
            </a:lvl2pPr>
            <a:lvl3pPr lvl="2" algn="ctr">
              <a:lnSpc>
                <a:spcPct val="100000"/>
              </a:lnSpc>
              <a:spcBef>
                <a:spcPts val="0"/>
              </a:spcBef>
              <a:spcAft>
                <a:spcPts val="0"/>
              </a:spcAft>
              <a:buClr>
                <a:srgbClr val="343C44"/>
              </a:buClr>
              <a:buSzPts val="3600"/>
              <a:buNone/>
              <a:defRPr sz="3600" b="1">
                <a:solidFill>
                  <a:srgbClr val="343C44"/>
                </a:solidFill>
              </a:defRPr>
            </a:lvl3pPr>
            <a:lvl4pPr lvl="3" algn="ctr">
              <a:lnSpc>
                <a:spcPct val="100000"/>
              </a:lnSpc>
              <a:spcBef>
                <a:spcPts val="0"/>
              </a:spcBef>
              <a:spcAft>
                <a:spcPts val="0"/>
              </a:spcAft>
              <a:buClr>
                <a:srgbClr val="343C44"/>
              </a:buClr>
              <a:buSzPts val="3600"/>
              <a:buNone/>
              <a:defRPr sz="3600" b="1">
                <a:solidFill>
                  <a:srgbClr val="343C44"/>
                </a:solidFill>
              </a:defRPr>
            </a:lvl4pPr>
            <a:lvl5pPr lvl="4" algn="ctr">
              <a:lnSpc>
                <a:spcPct val="100000"/>
              </a:lnSpc>
              <a:spcBef>
                <a:spcPts val="0"/>
              </a:spcBef>
              <a:spcAft>
                <a:spcPts val="0"/>
              </a:spcAft>
              <a:buClr>
                <a:srgbClr val="343C44"/>
              </a:buClr>
              <a:buSzPts val="3600"/>
              <a:buNone/>
              <a:defRPr sz="3600" b="1">
                <a:solidFill>
                  <a:srgbClr val="343C44"/>
                </a:solidFill>
              </a:defRPr>
            </a:lvl5pPr>
            <a:lvl6pPr lvl="5" algn="ctr">
              <a:lnSpc>
                <a:spcPct val="100000"/>
              </a:lnSpc>
              <a:spcBef>
                <a:spcPts val="0"/>
              </a:spcBef>
              <a:spcAft>
                <a:spcPts val="0"/>
              </a:spcAft>
              <a:buClr>
                <a:srgbClr val="343C44"/>
              </a:buClr>
              <a:buSzPts val="3600"/>
              <a:buNone/>
              <a:defRPr sz="3600" b="1">
                <a:solidFill>
                  <a:srgbClr val="343C44"/>
                </a:solidFill>
              </a:defRPr>
            </a:lvl6pPr>
            <a:lvl7pPr lvl="6" algn="ctr">
              <a:lnSpc>
                <a:spcPct val="100000"/>
              </a:lnSpc>
              <a:spcBef>
                <a:spcPts val="0"/>
              </a:spcBef>
              <a:spcAft>
                <a:spcPts val="0"/>
              </a:spcAft>
              <a:buClr>
                <a:srgbClr val="343C44"/>
              </a:buClr>
              <a:buSzPts val="3600"/>
              <a:buNone/>
              <a:defRPr sz="3600" b="1">
                <a:solidFill>
                  <a:srgbClr val="343C44"/>
                </a:solidFill>
              </a:defRPr>
            </a:lvl7pPr>
            <a:lvl8pPr lvl="7" algn="ctr">
              <a:lnSpc>
                <a:spcPct val="100000"/>
              </a:lnSpc>
              <a:spcBef>
                <a:spcPts val="0"/>
              </a:spcBef>
              <a:spcAft>
                <a:spcPts val="0"/>
              </a:spcAft>
              <a:buClr>
                <a:srgbClr val="343C44"/>
              </a:buClr>
              <a:buSzPts val="3600"/>
              <a:buNone/>
              <a:defRPr sz="3600" b="1">
                <a:solidFill>
                  <a:srgbClr val="343C44"/>
                </a:solidFill>
              </a:defRPr>
            </a:lvl8pPr>
            <a:lvl9pPr lvl="8" algn="ctr">
              <a:lnSpc>
                <a:spcPct val="100000"/>
              </a:lnSpc>
              <a:spcBef>
                <a:spcPts val="0"/>
              </a:spcBef>
              <a:spcAft>
                <a:spcPts val="0"/>
              </a:spcAft>
              <a:buClr>
                <a:srgbClr val="343C44"/>
              </a:buClr>
              <a:buSzPts val="3600"/>
              <a:buNone/>
              <a:defRPr sz="3600" b="1">
                <a:solidFill>
                  <a:srgbClr val="343C44"/>
                </a:solidFill>
              </a:defRPr>
            </a:lvl9pPr>
          </a:lstStyle>
          <a:p>
            <a:endParaRPr/>
          </a:p>
        </p:txBody>
      </p:sp>
      <p:sp>
        <p:nvSpPr>
          <p:cNvPr id="56" name="Google Shape;56;p13"/>
          <p:cNvSpPr txBox="1">
            <a:spLocks noGrp="1"/>
          </p:cNvSpPr>
          <p:nvPr>
            <p:ph type="subTitle" idx="1"/>
          </p:nvPr>
        </p:nvSpPr>
        <p:spPr>
          <a:xfrm>
            <a:off x="2429850" y="3493650"/>
            <a:ext cx="4287600" cy="7881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434343"/>
                </a:solidFill>
              </a:defRPr>
            </a:lvl1pPr>
            <a:lvl2pPr lvl="1" algn="r">
              <a:lnSpc>
                <a:spcPct val="100000"/>
              </a:lnSpc>
              <a:spcAft>
                <a:spcPts val="0"/>
              </a:spcAft>
              <a:buNone/>
              <a:defRPr sz="1000">
                <a:solidFill>
                  <a:srgbClr val="434343"/>
                </a:solidFill>
              </a:defRPr>
            </a:lvl2pPr>
            <a:lvl3pPr lvl="2" algn="r">
              <a:lnSpc>
                <a:spcPct val="100000"/>
              </a:lnSpc>
              <a:spcAft>
                <a:spcPts val="0"/>
              </a:spcAft>
              <a:buNone/>
              <a:defRPr sz="1000">
                <a:solidFill>
                  <a:srgbClr val="434343"/>
                </a:solidFill>
              </a:defRPr>
            </a:lvl3pPr>
            <a:lvl4pPr lvl="3" algn="r">
              <a:lnSpc>
                <a:spcPct val="100000"/>
              </a:lnSpc>
              <a:spcAft>
                <a:spcPts val="0"/>
              </a:spcAft>
              <a:buNone/>
              <a:defRPr sz="1000">
                <a:solidFill>
                  <a:srgbClr val="434343"/>
                </a:solidFill>
              </a:defRPr>
            </a:lvl4pPr>
            <a:lvl5pPr lvl="4" algn="r">
              <a:lnSpc>
                <a:spcPct val="100000"/>
              </a:lnSpc>
              <a:spcAft>
                <a:spcPts val="0"/>
              </a:spcAft>
              <a:buNone/>
              <a:defRPr sz="1000">
                <a:solidFill>
                  <a:srgbClr val="434343"/>
                </a:solidFill>
              </a:defRPr>
            </a:lvl5pPr>
            <a:lvl6pPr lvl="5" algn="r">
              <a:lnSpc>
                <a:spcPct val="100000"/>
              </a:lnSpc>
              <a:spcAft>
                <a:spcPts val="0"/>
              </a:spcAft>
              <a:buNone/>
              <a:defRPr sz="1000">
                <a:solidFill>
                  <a:srgbClr val="434343"/>
                </a:solidFill>
              </a:defRPr>
            </a:lvl6pPr>
            <a:lvl7pPr lvl="6" algn="r">
              <a:lnSpc>
                <a:spcPct val="100000"/>
              </a:lnSpc>
              <a:spcAft>
                <a:spcPts val="0"/>
              </a:spcAft>
              <a:buNone/>
              <a:defRPr sz="1000">
                <a:solidFill>
                  <a:srgbClr val="434343"/>
                </a:solidFill>
              </a:defRPr>
            </a:lvl7pPr>
            <a:lvl8pPr lvl="7" algn="r">
              <a:lnSpc>
                <a:spcPct val="100000"/>
              </a:lnSpc>
              <a:spcAft>
                <a:spcPts val="0"/>
              </a:spcAft>
              <a:buNone/>
              <a:defRPr sz="1000">
                <a:solidFill>
                  <a:srgbClr val="434343"/>
                </a:solidFill>
              </a:defRPr>
            </a:lvl8pPr>
            <a:lvl9pPr lvl="8" algn="r">
              <a:lnSpc>
                <a:spcPct val="100000"/>
              </a:lnSpc>
              <a:spcAft>
                <a:spcPts val="0"/>
              </a:spcAft>
              <a:buNone/>
              <a:defRPr sz="1000">
                <a:solidFill>
                  <a:srgbClr val="434343"/>
                </a:solidFill>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883125" y="1447250"/>
            <a:ext cx="5400900" cy="32100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Clr>
                <a:schemeClr val="dk1"/>
              </a:buClr>
              <a:buSzPts val="1100"/>
              <a:buFont typeface="Arial"/>
              <a:buNone/>
            </a:pPr>
            <a:r>
              <a:rPr lang="fr" sz="1100" b="0">
                <a:solidFill>
                  <a:schemeClr val="dk1"/>
                </a:solidFill>
              </a:rPr>
              <a:t>				 				 				</a:t>
            </a:r>
            <a:endParaRPr sz="1100" b="0" dirty="0">
              <a:solidFill>
                <a:schemeClr val="dk1"/>
              </a:solidFill>
            </a:endParaRPr>
          </a:p>
          <a:p>
            <a:pPr marL="0" lvl="0" indent="0" algn="ctr" rtl="0">
              <a:spcBef>
                <a:spcPts val="0"/>
              </a:spcBef>
              <a:spcAft>
                <a:spcPts val="0"/>
              </a:spcAft>
              <a:buClr>
                <a:schemeClr val="dk1"/>
              </a:buClr>
              <a:buSzPts val="1100"/>
              <a:buFont typeface="Arial"/>
              <a:buNone/>
            </a:pPr>
            <a:r>
              <a:rPr lang="fr" sz="1100" b="0">
                <a:solidFill>
                  <a:schemeClr val="dk1"/>
                </a:solidFill>
              </a:rPr>
              <a:t>				 				 				</a:t>
            </a:r>
            <a:endParaRPr sz="1100" b="0" dirty="0">
              <a:solidFill>
                <a:schemeClr val="dk1"/>
              </a:solidFill>
            </a:endParaRPr>
          </a:p>
          <a:p>
            <a:pPr marL="0" lvl="0" indent="0" algn="ctr" rtl="0">
              <a:lnSpc>
                <a:spcPct val="115000"/>
              </a:lnSpc>
              <a:spcBef>
                <a:spcPts val="2400"/>
              </a:spcBef>
              <a:spcAft>
                <a:spcPts val="0"/>
              </a:spcAft>
              <a:buClr>
                <a:schemeClr val="dk1"/>
              </a:buClr>
              <a:buSzPts val="1100"/>
              <a:buFont typeface="Arial"/>
              <a:buNone/>
            </a:pPr>
            <a:r>
              <a:rPr lang="fr" sz="3200">
                <a:solidFill>
                  <a:schemeClr val="dk1"/>
                </a:solidFill>
              </a:rPr>
              <a:t>BmAi</a:t>
            </a:r>
            <a:endParaRPr sz="3200" dirty="0">
              <a:solidFill>
                <a:schemeClr val="dk1"/>
              </a:solidFill>
            </a:endParaRPr>
          </a:p>
          <a:p>
            <a:pPr marL="0" lvl="0" indent="0" algn="ctr" rtl="0">
              <a:lnSpc>
                <a:spcPct val="115000"/>
              </a:lnSpc>
              <a:spcBef>
                <a:spcPts val="1200"/>
              </a:spcBef>
              <a:spcAft>
                <a:spcPts val="0"/>
              </a:spcAft>
              <a:buClr>
                <a:schemeClr val="dk1"/>
              </a:buClr>
              <a:buSzPts val="1100"/>
              <a:buFont typeface="Arial"/>
              <a:buNone/>
            </a:pPr>
            <a:r>
              <a:rPr lang="fr" sz="1400" b="0">
                <a:solidFill>
                  <a:schemeClr val="dk1"/>
                </a:solidFill>
              </a:rPr>
              <a:t>Artificial Intelligence against Malnutrition</a:t>
            </a:r>
            <a:endParaRPr sz="1400" b="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fr" sz="1100" b="0">
                <a:solidFill>
                  <a:schemeClr val="dk1"/>
                </a:solidFill>
              </a:rPr>
              <a:t>				 			</a:t>
            </a:r>
            <a:endParaRPr sz="1100" b="0" dirty="0">
              <a:solidFill>
                <a:schemeClr val="dk1"/>
              </a:solidFill>
            </a:endParaRPr>
          </a:p>
          <a:p>
            <a:pPr marL="0" lvl="0" indent="0" algn="ctr" rtl="0">
              <a:spcBef>
                <a:spcPts val="0"/>
              </a:spcBef>
              <a:spcAft>
                <a:spcPts val="0"/>
              </a:spcAft>
              <a:buClr>
                <a:schemeClr val="dk1"/>
              </a:buClr>
              <a:buSzPts val="1100"/>
              <a:buFont typeface="Arial"/>
              <a:buNone/>
            </a:pPr>
            <a:r>
              <a:rPr lang="fr" sz="1100" b="0">
                <a:solidFill>
                  <a:schemeClr val="dk1"/>
                </a:solidFill>
              </a:rPr>
              <a:t>			</a:t>
            </a:r>
            <a:endParaRPr sz="1100" b="0" dirty="0">
              <a:solidFill>
                <a:schemeClr val="dk1"/>
              </a:solidFill>
            </a:endParaRPr>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(1)</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9" y="1152475"/>
            <a:ext cx="7776752" cy="429451"/>
          </a:xfrm>
        </p:spPr>
        <p:txBody>
          <a:bodyPr/>
          <a:lstStyle/>
          <a:p>
            <a:pPr marL="114300" indent="0">
              <a:buClrTx/>
              <a:buNone/>
            </a:pPr>
            <a:r>
              <a:rPr lang="en-US" sz="1600" b="1" i="0" dirty="0">
                <a:solidFill>
                  <a:schemeClr val="tx1"/>
                </a:solidFill>
                <a:effectLst/>
                <a:latin typeface="+mj-lt"/>
              </a:rPr>
              <a:t>Two different datasets </a:t>
            </a:r>
            <a:r>
              <a:rPr lang="en-US" sz="1600" i="0" dirty="0">
                <a:solidFill>
                  <a:schemeClr val="tx1"/>
                </a:solidFill>
                <a:effectLst/>
                <a:latin typeface="+mj-lt"/>
              </a:rPr>
              <a:t>of children images from </a:t>
            </a:r>
            <a:r>
              <a:rPr lang="en-US" sz="1600" b="1" i="0" dirty="0">
                <a:solidFill>
                  <a:schemeClr val="tx1"/>
                </a:solidFill>
                <a:effectLst/>
                <a:latin typeface="+mj-lt"/>
              </a:rPr>
              <a:t>two different countries</a:t>
            </a:r>
            <a:r>
              <a:rPr lang="en-US" sz="1600" i="0" dirty="0">
                <a:solidFill>
                  <a:schemeClr val="tx1"/>
                </a:solidFill>
                <a:effectLst/>
                <a:latin typeface="+mj-lt"/>
              </a:rPr>
              <a:t>:</a:t>
            </a:r>
          </a:p>
        </p:txBody>
      </p:sp>
      <p:pic>
        <p:nvPicPr>
          <p:cNvPr id="8" name="Image 7">
            <a:extLst>
              <a:ext uri="{FF2B5EF4-FFF2-40B4-BE49-F238E27FC236}">
                <a16:creationId xmlns:a16="http://schemas.microsoft.com/office/drawing/2014/main" id="{19027497-E2B9-4133-9790-3D09F9C68D55}"/>
              </a:ext>
            </a:extLst>
          </p:cNvPr>
          <p:cNvPicPr>
            <a:picLocks noChangeAspect="1"/>
          </p:cNvPicPr>
          <p:nvPr/>
        </p:nvPicPr>
        <p:blipFill rotWithShape="1">
          <a:blip r:embed="rId3"/>
          <a:srcRect l="50095" t="59387"/>
          <a:stretch/>
        </p:blipFill>
        <p:spPr>
          <a:xfrm>
            <a:off x="693270" y="3071934"/>
            <a:ext cx="1845228" cy="1410994"/>
          </a:xfrm>
          <a:prstGeom prst="rect">
            <a:avLst/>
          </a:prstGeom>
        </p:spPr>
      </p:pic>
      <p:pic>
        <p:nvPicPr>
          <p:cNvPr id="9" name="Image 8">
            <a:extLst>
              <a:ext uri="{FF2B5EF4-FFF2-40B4-BE49-F238E27FC236}">
                <a16:creationId xmlns:a16="http://schemas.microsoft.com/office/drawing/2014/main" id="{377EF6BE-BCCE-47E3-B5B3-DD808444A6CE}"/>
              </a:ext>
            </a:extLst>
          </p:cNvPr>
          <p:cNvPicPr>
            <a:picLocks noChangeAspect="1"/>
          </p:cNvPicPr>
          <p:nvPr/>
        </p:nvPicPr>
        <p:blipFill rotWithShape="1">
          <a:blip r:embed="rId3"/>
          <a:srcRect l="6585" t="3841" r="56734" b="45383"/>
          <a:stretch/>
        </p:blipFill>
        <p:spPr>
          <a:xfrm>
            <a:off x="5219055" y="2889276"/>
            <a:ext cx="1356258" cy="1764112"/>
          </a:xfrm>
          <a:prstGeom prst="rect">
            <a:avLst/>
          </a:prstGeom>
        </p:spPr>
      </p:pic>
      <p:pic>
        <p:nvPicPr>
          <p:cNvPr id="11" name="Image 10">
            <a:extLst>
              <a:ext uri="{FF2B5EF4-FFF2-40B4-BE49-F238E27FC236}">
                <a16:creationId xmlns:a16="http://schemas.microsoft.com/office/drawing/2014/main" id="{2FB06F36-ECD8-48CC-AF14-ABCA03DDF207}"/>
              </a:ext>
            </a:extLst>
          </p:cNvPr>
          <p:cNvPicPr>
            <a:picLocks noChangeAspect="1"/>
          </p:cNvPicPr>
          <p:nvPr/>
        </p:nvPicPr>
        <p:blipFill rotWithShape="1">
          <a:blip r:embed="rId3"/>
          <a:srcRect l="57033" t="3817" r="7448" b="45758"/>
          <a:stretch/>
        </p:blipFill>
        <p:spPr>
          <a:xfrm>
            <a:off x="2611646" y="2901473"/>
            <a:ext cx="1313299" cy="1751915"/>
          </a:xfrm>
          <a:prstGeom prst="rect">
            <a:avLst/>
          </a:prstGeom>
        </p:spPr>
      </p:pic>
      <p:sp>
        <p:nvSpPr>
          <p:cNvPr id="13" name="ZoneTexte 12">
            <a:extLst>
              <a:ext uri="{FF2B5EF4-FFF2-40B4-BE49-F238E27FC236}">
                <a16:creationId xmlns:a16="http://schemas.microsoft.com/office/drawing/2014/main" id="{83CB0517-79A3-4125-AFCE-F2AD5BC56976}"/>
              </a:ext>
            </a:extLst>
          </p:cNvPr>
          <p:cNvSpPr txBox="1"/>
          <p:nvPr/>
        </p:nvSpPr>
        <p:spPr>
          <a:xfrm>
            <a:off x="948546" y="1745735"/>
            <a:ext cx="2556518" cy="1015663"/>
          </a:xfrm>
          <a:prstGeom prst="rect">
            <a:avLst/>
          </a:prstGeom>
          <a:noFill/>
        </p:spPr>
        <p:txBody>
          <a:bodyPr wrap="square">
            <a:spAutoFit/>
          </a:bodyPr>
          <a:lstStyle/>
          <a:p>
            <a:pPr marL="285750" indent="-285750">
              <a:buClrTx/>
              <a:buFont typeface="Wingdings" panose="05000000000000000000" pitchFamily="2" charset="2"/>
              <a:buChar char="Ø"/>
            </a:pPr>
            <a:r>
              <a:rPr lang="en-US" sz="1600" b="1" i="0" dirty="0">
                <a:solidFill>
                  <a:schemeClr val="tx1"/>
                </a:solidFill>
                <a:effectLst/>
                <a:latin typeface="+mj-lt"/>
              </a:rPr>
              <a:t>New Guinea </a:t>
            </a:r>
            <a:r>
              <a:rPr lang="en-US" sz="1600" i="0" dirty="0">
                <a:solidFill>
                  <a:schemeClr val="tx1"/>
                </a:solidFill>
                <a:effectLst/>
                <a:latin typeface="+mj-lt"/>
              </a:rPr>
              <a:t>:</a:t>
            </a:r>
          </a:p>
          <a:p>
            <a:pPr marL="285750" lvl="2" indent="-285750">
              <a:buClrTx/>
              <a:buFont typeface="Wingdings" panose="05000000000000000000" pitchFamily="2" charset="2"/>
              <a:buChar char="§"/>
            </a:pPr>
            <a:r>
              <a:rPr lang="en-US" b="1" i="0" dirty="0">
                <a:solidFill>
                  <a:schemeClr val="tx1"/>
                </a:solidFill>
                <a:effectLst/>
                <a:latin typeface="+mj-lt"/>
              </a:rPr>
              <a:t>766 images</a:t>
            </a:r>
          </a:p>
          <a:p>
            <a:pPr marL="285750" lvl="1" indent="-285750">
              <a:buClrTx/>
              <a:buFont typeface="Wingdings" panose="05000000000000000000" pitchFamily="2" charset="2"/>
              <a:buChar char="§"/>
            </a:pPr>
            <a:r>
              <a:rPr lang="en-US" b="1" i="0" dirty="0">
                <a:solidFill>
                  <a:schemeClr val="tx1"/>
                </a:solidFill>
                <a:effectLst/>
                <a:latin typeface="+mj-lt"/>
              </a:rPr>
              <a:t>new-born</a:t>
            </a:r>
            <a:r>
              <a:rPr lang="en-US" i="0" dirty="0">
                <a:solidFill>
                  <a:schemeClr val="tx1"/>
                </a:solidFill>
                <a:effectLst/>
                <a:latin typeface="+mj-lt"/>
              </a:rPr>
              <a:t> </a:t>
            </a:r>
            <a:r>
              <a:rPr lang="en-US" b="1" i="0" dirty="0">
                <a:solidFill>
                  <a:schemeClr val="tx1"/>
                </a:solidFill>
                <a:effectLst/>
                <a:latin typeface="+mj-lt"/>
              </a:rPr>
              <a:t>lying</a:t>
            </a:r>
            <a:r>
              <a:rPr lang="en-US" i="0" dirty="0">
                <a:solidFill>
                  <a:schemeClr val="tx1"/>
                </a:solidFill>
                <a:effectLst/>
                <a:latin typeface="+mj-lt"/>
              </a:rPr>
              <a:t> children</a:t>
            </a:r>
          </a:p>
          <a:p>
            <a:pPr marL="285750" indent="-285750">
              <a:buClrTx/>
              <a:buFont typeface="Wingdings" panose="05000000000000000000" pitchFamily="2" charset="2"/>
              <a:buChar char="§"/>
            </a:pPr>
            <a:r>
              <a:rPr lang="en-US" b="1" i="0" dirty="0">
                <a:solidFill>
                  <a:srgbClr val="000000"/>
                </a:solidFill>
                <a:effectLst/>
                <a:latin typeface="Helvetica Neue"/>
              </a:rPr>
              <a:t>Front side</a:t>
            </a:r>
            <a:r>
              <a:rPr lang="en-US" b="0" i="0" dirty="0">
                <a:solidFill>
                  <a:srgbClr val="000000"/>
                </a:solidFill>
                <a:effectLst/>
                <a:latin typeface="Helvetica Neue"/>
              </a:rPr>
              <a:t>.</a:t>
            </a:r>
            <a:endParaRPr lang="en-US" i="0" dirty="0">
              <a:solidFill>
                <a:schemeClr val="tx1"/>
              </a:solidFill>
              <a:effectLst/>
              <a:latin typeface="+mj-lt"/>
            </a:endParaRPr>
          </a:p>
        </p:txBody>
      </p:sp>
      <p:sp>
        <p:nvSpPr>
          <p:cNvPr id="15" name="ZoneTexte 14">
            <a:extLst>
              <a:ext uri="{FF2B5EF4-FFF2-40B4-BE49-F238E27FC236}">
                <a16:creationId xmlns:a16="http://schemas.microsoft.com/office/drawing/2014/main" id="{5CD95429-B545-4F5E-9E72-20CADDD9D617}"/>
              </a:ext>
            </a:extLst>
          </p:cNvPr>
          <p:cNvSpPr txBox="1"/>
          <p:nvPr/>
        </p:nvSpPr>
        <p:spPr>
          <a:xfrm>
            <a:off x="4668208" y="1739965"/>
            <a:ext cx="3887735" cy="1015663"/>
          </a:xfrm>
          <a:prstGeom prst="rect">
            <a:avLst/>
          </a:prstGeom>
          <a:noFill/>
        </p:spPr>
        <p:txBody>
          <a:bodyPr wrap="square">
            <a:spAutoFit/>
          </a:bodyPr>
          <a:lstStyle/>
          <a:p>
            <a:pPr marL="285750" indent="-285750">
              <a:buClrTx/>
              <a:buFont typeface="Wingdings" panose="05000000000000000000" pitchFamily="2" charset="2"/>
              <a:buChar char="Ø"/>
            </a:pPr>
            <a:r>
              <a:rPr lang="en-US" sz="1600" b="1" i="0" dirty="0">
                <a:solidFill>
                  <a:schemeClr val="tx1"/>
                </a:solidFill>
                <a:effectLst/>
                <a:latin typeface="+mj-lt"/>
              </a:rPr>
              <a:t>Cambodia</a:t>
            </a:r>
            <a:r>
              <a:rPr lang="en-US" sz="1600" i="0" dirty="0">
                <a:solidFill>
                  <a:schemeClr val="tx1"/>
                </a:solidFill>
                <a:effectLst/>
                <a:latin typeface="+mj-lt"/>
              </a:rPr>
              <a:t> : </a:t>
            </a:r>
          </a:p>
          <a:p>
            <a:pPr marL="285750" indent="-285750">
              <a:buClrTx/>
              <a:buFont typeface="Wingdings" panose="05000000000000000000" pitchFamily="2" charset="2"/>
              <a:buChar char="§"/>
            </a:pPr>
            <a:r>
              <a:rPr lang="en-US" sz="1400" b="1" i="0" dirty="0">
                <a:solidFill>
                  <a:schemeClr val="tx1"/>
                </a:solidFill>
                <a:effectLst/>
                <a:latin typeface="+mj-lt"/>
              </a:rPr>
              <a:t>6941 images</a:t>
            </a:r>
          </a:p>
          <a:p>
            <a:pPr marL="285750" indent="-285750">
              <a:buClrTx/>
              <a:buFont typeface="Wingdings" panose="05000000000000000000" pitchFamily="2" charset="2"/>
              <a:buChar char="§"/>
            </a:pPr>
            <a:r>
              <a:rPr lang="en-US" b="1" dirty="0">
                <a:solidFill>
                  <a:schemeClr val="tx1"/>
                </a:solidFill>
                <a:latin typeface="+mj-lt"/>
              </a:rPr>
              <a:t>A</a:t>
            </a:r>
            <a:r>
              <a:rPr lang="en-US" sz="1400" b="1" i="0" dirty="0">
                <a:solidFill>
                  <a:schemeClr val="tx1"/>
                </a:solidFill>
                <a:effectLst/>
                <a:latin typeface="+mj-lt"/>
              </a:rPr>
              <a:t> wide range of ages. </a:t>
            </a:r>
          </a:p>
          <a:p>
            <a:pPr marL="285750" indent="-285750">
              <a:buClrTx/>
              <a:buFont typeface="Wingdings" panose="05000000000000000000" pitchFamily="2" charset="2"/>
              <a:buChar char="§"/>
            </a:pPr>
            <a:r>
              <a:rPr lang="en-US" sz="1400" b="1" i="0" dirty="0">
                <a:solidFill>
                  <a:schemeClr val="tx1"/>
                </a:solidFill>
                <a:effectLst/>
                <a:latin typeface="+mj-lt"/>
              </a:rPr>
              <a:t>Fr</a:t>
            </a:r>
            <a:r>
              <a:rPr lang="en-US" sz="1400" b="1" dirty="0">
                <a:solidFill>
                  <a:schemeClr val="tx1"/>
                </a:solidFill>
                <a:latin typeface="+mj-lt"/>
              </a:rPr>
              <a:t>ont and side </a:t>
            </a:r>
            <a:r>
              <a:rPr lang="en-US" sz="1400" dirty="0">
                <a:solidFill>
                  <a:schemeClr val="tx1"/>
                </a:solidFill>
                <a:latin typeface="+mj-lt"/>
              </a:rPr>
              <a:t>images for </a:t>
            </a:r>
            <a:r>
              <a:rPr lang="en-US" sz="1400" b="1" dirty="0">
                <a:solidFill>
                  <a:schemeClr val="tx1"/>
                </a:solidFill>
                <a:latin typeface="+mj-lt"/>
              </a:rPr>
              <a:t>standing kids. </a:t>
            </a:r>
            <a:endParaRPr lang="en-US" sz="1400" i="0" dirty="0">
              <a:solidFill>
                <a:schemeClr val="tx1"/>
              </a:solidFill>
              <a:effectLst/>
              <a:latin typeface="+mj-lt"/>
            </a:endParaRPr>
          </a:p>
        </p:txBody>
      </p:sp>
      <p:pic>
        <p:nvPicPr>
          <p:cNvPr id="17" name="Image 16">
            <a:extLst>
              <a:ext uri="{FF2B5EF4-FFF2-40B4-BE49-F238E27FC236}">
                <a16:creationId xmlns:a16="http://schemas.microsoft.com/office/drawing/2014/main" id="{070A554F-0F5B-4078-B794-83B9B9BBF555}"/>
              </a:ext>
            </a:extLst>
          </p:cNvPr>
          <p:cNvPicPr>
            <a:picLocks noChangeAspect="1"/>
          </p:cNvPicPr>
          <p:nvPr/>
        </p:nvPicPr>
        <p:blipFill>
          <a:blip r:embed="rId4"/>
          <a:stretch>
            <a:fillRect/>
          </a:stretch>
        </p:blipFill>
        <p:spPr>
          <a:xfrm rot="5400000">
            <a:off x="6461874" y="3106037"/>
            <a:ext cx="1739721" cy="1306199"/>
          </a:xfrm>
          <a:prstGeom prst="rect">
            <a:avLst/>
          </a:prstGeom>
        </p:spPr>
      </p:pic>
      <p:sp>
        <p:nvSpPr>
          <p:cNvPr id="18" name="Ellipse 17">
            <a:extLst>
              <a:ext uri="{FF2B5EF4-FFF2-40B4-BE49-F238E27FC236}">
                <a16:creationId xmlns:a16="http://schemas.microsoft.com/office/drawing/2014/main" id="{7D422D7B-D381-4891-B91F-F1F918236109}"/>
              </a:ext>
            </a:extLst>
          </p:cNvPr>
          <p:cNvSpPr/>
          <p:nvPr/>
        </p:nvSpPr>
        <p:spPr>
          <a:xfrm>
            <a:off x="4921804" y="1994497"/>
            <a:ext cx="1294889" cy="303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llipse 19">
            <a:extLst>
              <a:ext uri="{FF2B5EF4-FFF2-40B4-BE49-F238E27FC236}">
                <a16:creationId xmlns:a16="http://schemas.microsoft.com/office/drawing/2014/main" id="{5E93419C-335D-46EE-9814-AA41A443FA91}"/>
              </a:ext>
            </a:extLst>
          </p:cNvPr>
          <p:cNvSpPr/>
          <p:nvPr/>
        </p:nvSpPr>
        <p:spPr>
          <a:xfrm>
            <a:off x="1140443" y="1996298"/>
            <a:ext cx="1294889" cy="303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72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p:bldP spid="15" grpId="0"/>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(2)</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8" y="1152474"/>
            <a:ext cx="4168247" cy="492219"/>
          </a:xfrm>
        </p:spPr>
        <p:txBody>
          <a:bodyPr/>
          <a:lstStyle/>
          <a:p>
            <a:pPr>
              <a:buClrTx/>
              <a:buAutoNum type="arabicPeriod"/>
            </a:pPr>
            <a:r>
              <a:rPr lang="en-US" sz="1600" b="1" i="0" dirty="0">
                <a:solidFill>
                  <a:schemeClr val="tx1"/>
                </a:solidFill>
                <a:effectLst/>
                <a:latin typeface="+mj-lt"/>
              </a:rPr>
              <a:t>Guinea:</a:t>
            </a:r>
          </a:p>
          <a:p>
            <a:pPr marL="114300" indent="0">
              <a:buClrTx/>
              <a:buNone/>
            </a:pPr>
            <a:endParaRPr lang="en-US" sz="1600" b="1" i="0" dirty="0">
              <a:solidFill>
                <a:schemeClr val="tx1"/>
              </a:solidFill>
              <a:effectLst/>
              <a:latin typeface="+mj-lt"/>
            </a:endParaRPr>
          </a:p>
          <a:p>
            <a:pPr marL="114300" indent="0">
              <a:buClrTx/>
              <a:buNone/>
            </a:pPr>
            <a:endParaRPr lang="en-US" sz="1600" i="0" dirty="0">
              <a:solidFill>
                <a:schemeClr val="tx1"/>
              </a:solidFill>
              <a:effectLst/>
              <a:latin typeface="+mj-lt"/>
            </a:endParaRPr>
          </a:p>
          <a:p>
            <a:pPr marL="114300" indent="0">
              <a:buClrTx/>
              <a:buNone/>
            </a:pPr>
            <a:endParaRPr lang="en-US" sz="1600" i="0" dirty="0">
              <a:solidFill>
                <a:schemeClr val="tx1"/>
              </a:solidFill>
              <a:effectLst/>
              <a:latin typeface="+mj-lt"/>
            </a:endParaRPr>
          </a:p>
        </p:txBody>
      </p:sp>
      <p:pic>
        <p:nvPicPr>
          <p:cNvPr id="12" name="Image 11">
            <a:extLst>
              <a:ext uri="{FF2B5EF4-FFF2-40B4-BE49-F238E27FC236}">
                <a16:creationId xmlns:a16="http://schemas.microsoft.com/office/drawing/2014/main" id="{C5DA81E5-43CC-4A0F-84A8-65B31242A553}"/>
              </a:ext>
            </a:extLst>
          </p:cNvPr>
          <p:cNvPicPr>
            <a:picLocks noChangeAspect="1"/>
          </p:cNvPicPr>
          <p:nvPr/>
        </p:nvPicPr>
        <p:blipFill rotWithShape="1">
          <a:blip r:embed="rId3"/>
          <a:srcRect l="-1" t="-1" r="52028" b="2255"/>
          <a:stretch/>
        </p:blipFill>
        <p:spPr>
          <a:xfrm>
            <a:off x="4823615" y="1466410"/>
            <a:ext cx="3964445" cy="3127278"/>
          </a:xfrm>
          <a:prstGeom prst="rect">
            <a:avLst/>
          </a:prstGeom>
        </p:spPr>
      </p:pic>
      <p:sp>
        <p:nvSpPr>
          <p:cNvPr id="15" name="Rectangle : coins arrondis 14">
            <a:extLst>
              <a:ext uri="{FF2B5EF4-FFF2-40B4-BE49-F238E27FC236}">
                <a16:creationId xmlns:a16="http://schemas.microsoft.com/office/drawing/2014/main" id="{308D7BCE-C674-4DAC-A442-8C0FC27C248B}"/>
              </a:ext>
            </a:extLst>
          </p:cNvPr>
          <p:cNvSpPr/>
          <p:nvPr/>
        </p:nvSpPr>
        <p:spPr>
          <a:xfrm>
            <a:off x="5044542" y="1564914"/>
            <a:ext cx="1448312" cy="138694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 coins arrondis 15">
            <a:extLst>
              <a:ext uri="{FF2B5EF4-FFF2-40B4-BE49-F238E27FC236}">
                <a16:creationId xmlns:a16="http://schemas.microsoft.com/office/drawing/2014/main" id="{28C06C6E-D1BE-4B19-8C1D-3EB9E9729AF2}"/>
              </a:ext>
            </a:extLst>
          </p:cNvPr>
          <p:cNvSpPr/>
          <p:nvPr/>
        </p:nvSpPr>
        <p:spPr>
          <a:xfrm>
            <a:off x="5044542" y="2951856"/>
            <a:ext cx="1448312" cy="136137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ZoneTexte 19">
            <a:extLst>
              <a:ext uri="{FF2B5EF4-FFF2-40B4-BE49-F238E27FC236}">
                <a16:creationId xmlns:a16="http://schemas.microsoft.com/office/drawing/2014/main" id="{6543603B-0C84-465C-9C34-32B71B741C5F}"/>
              </a:ext>
            </a:extLst>
          </p:cNvPr>
          <p:cNvSpPr txBox="1"/>
          <p:nvPr/>
        </p:nvSpPr>
        <p:spPr>
          <a:xfrm>
            <a:off x="362079" y="1773996"/>
            <a:ext cx="4572000" cy="351378"/>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Data </a:t>
            </a:r>
            <a:r>
              <a:rPr kumimoji="0" lang="en-US" sz="1600" b="1" i="0" u="none" strike="noStrike" kern="0" cap="none" spc="0" normalizeH="0" baseline="0" noProof="0" dirty="0">
                <a:ln>
                  <a:noFill/>
                </a:ln>
                <a:solidFill>
                  <a:srgbClr val="000000"/>
                </a:solidFill>
                <a:effectLst/>
                <a:uLnTx/>
                <a:uFillTx/>
                <a:latin typeface="Arial"/>
                <a:cs typeface="Arial"/>
                <a:sym typeface="Arial"/>
              </a:rPr>
              <a:t>is Balanced in SEX attribute</a:t>
            </a:r>
            <a:r>
              <a:rPr kumimoji="0" lang="en-US" sz="1600" b="0" i="0" u="none" strike="noStrike" kern="0" cap="none" spc="0" normalizeH="0" baseline="0" noProof="0" dirty="0">
                <a:ln>
                  <a:noFill/>
                </a:ln>
                <a:solidFill>
                  <a:srgbClr val="000000"/>
                </a:solidFill>
                <a:effectLst/>
                <a:uLnTx/>
                <a:uFillTx/>
                <a:latin typeface="Arial"/>
                <a:cs typeface="Arial"/>
                <a:sym typeface="Arial"/>
              </a:rPr>
              <a:t>.</a:t>
            </a:r>
          </a:p>
        </p:txBody>
      </p:sp>
      <p:sp>
        <p:nvSpPr>
          <p:cNvPr id="24" name="ZoneTexte 23">
            <a:extLst>
              <a:ext uri="{FF2B5EF4-FFF2-40B4-BE49-F238E27FC236}">
                <a16:creationId xmlns:a16="http://schemas.microsoft.com/office/drawing/2014/main" id="{4C72B4F5-5932-405D-B173-15C4EEC2F290}"/>
              </a:ext>
            </a:extLst>
          </p:cNvPr>
          <p:cNvSpPr txBox="1"/>
          <p:nvPr/>
        </p:nvSpPr>
        <p:spPr>
          <a:xfrm>
            <a:off x="362079" y="2481102"/>
            <a:ext cx="4572000" cy="351378"/>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Height</a:t>
            </a:r>
            <a:r>
              <a:rPr kumimoji="0" lang="en-US" sz="1600" b="0" i="0" u="none" strike="noStrike" kern="0" cap="none" spc="0" normalizeH="0" baseline="0" noProof="0" dirty="0">
                <a:ln>
                  <a:noFill/>
                </a:ln>
                <a:solidFill>
                  <a:srgbClr val="000000"/>
                </a:solidFill>
                <a:effectLst/>
                <a:uLnTx/>
                <a:uFillTx/>
                <a:latin typeface="Arial"/>
                <a:cs typeface="Arial"/>
                <a:sym typeface="Arial"/>
              </a:rPr>
              <a:t> and </a:t>
            </a:r>
            <a:r>
              <a:rPr kumimoji="0" lang="en-US" sz="1600" b="1" i="0" u="none" strike="noStrike" kern="0" cap="none" spc="0" normalizeH="0" baseline="0" noProof="0" dirty="0">
                <a:ln>
                  <a:noFill/>
                </a:ln>
                <a:solidFill>
                  <a:srgbClr val="000000"/>
                </a:solidFill>
                <a:effectLst/>
                <a:uLnTx/>
                <a:uFillTx/>
                <a:latin typeface="Arial"/>
                <a:cs typeface="Arial"/>
                <a:sym typeface="Arial"/>
              </a:rPr>
              <a:t>Weight</a:t>
            </a:r>
            <a:r>
              <a:rPr kumimoji="0" lang="en-US" sz="1600" b="0" i="0" u="none" strike="noStrike" kern="0" cap="none" spc="0" normalizeH="0" baseline="0" noProof="0" dirty="0">
                <a:ln>
                  <a:noFill/>
                </a:ln>
                <a:solidFill>
                  <a:srgbClr val="000000"/>
                </a:solidFill>
                <a:effectLst/>
                <a:uLnTx/>
                <a:uFillTx/>
                <a:latin typeface="Arial"/>
                <a:cs typeface="Arial"/>
                <a:sym typeface="Arial"/>
              </a:rPr>
              <a:t> </a:t>
            </a:r>
            <a:r>
              <a:rPr kumimoji="0" lang="en-US" sz="1600" b="1" i="0" u="none" strike="noStrike" kern="0" cap="none" spc="0" normalizeH="0" baseline="0" noProof="0" dirty="0">
                <a:ln>
                  <a:noFill/>
                </a:ln>
                <a:solidFill>
                  <a:srgbClr val="00B050"/>
                </a:solidFill>
                <a:effectLst/>
                <a:uLnTx/>
                <a:uFillTx/>
                <a:latin typeface="Arial"/>
                <a:cs typeface="Arial"/>
                <a:sym typeface="Arial"/>
              </a:rPr>
              <a:t>are correlated</a:t>
            </a:r>
          </a:p>
        </p:txBody>
      </p:sp>
      <p:sp>
        <p:nvSpPr>
          <p:cNvPr id="28" name="ZoneTexte 27">
            <a:extLst>
              <a:ext uri="{FF2B5EF4-FFF2-40B4-BE49-F238E27FC236}">
                <a16:creationId xmlns:a16="http://schemas.microsoft.com/office/drawing/2014/main" id="{5C29F393-D07E-4382-8D3B-7D3944F4C36F}"/>
              </a:ext>
            </a:extLst>
          </p:cNvPr>
          <p:cNvSpPr txBox="1"/>
          <p:nvPr/>
        </p:nvSpPr>
        <p:spPr>
          <a:xfrm>
            <a:off x="362079" y="3302490"/>
            <a:ext cx="4572000" cy="634533"/>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
                <a:schemeClr val="tx1"/>
              </a:buClr>
              <a:buSzPts val="1800"/>
              <a:buFont typeface="Arial"/>
              <a:buChar char="●"/>
              <a:tabLst/>
              <a:defRPr/>
            </a:pPr>
            <a:r>
              <a:rPr kumimoji="0" lang="en-US" sz="1600" b="1" i="0" u="none" strike="noStrike" kern="0" cap="none" spc="0" normalizeH="0" baseline="0" noProof="0" dirty="0">
                <a:ln>
                  <a:noFill/>
                </a:ln>
                <a:solidFill>
                  <a:srgbClr val="FF0000"/>
                </a:solidFill>
                <a:effectLst/>
                <a:uLnTx/>
                <a:uFillTx/>
                <a:latin typeface="Arial"/>
                <a:cs typeface="Arial"/>
                <a:sym typeface="Arial"/>
              </a:rPr>
              <a:t>Very weak correlation </a:t>
            </a:r>
            <a:r>
              <a:rPr kumimoji="0" lang="en-US" sz="1600" b="1" i="0" u="none" strike="noStrike" kern="0" cap="none" spc="0" normalizeH="0" baseline="0" noProof="0" dirty="0">
                <a:ln>
                  <a:noFill/>
                </a:ln>
                <a:solidFill>
                  <a:srgbClr val="000000"/>
                </a:solidFill>
                <a:effectLst/>
                <a:uLnTx/>
                <a:uFillTx/>
                <a:latin typeface="Arial"/>
                <a:cs typeface="Arial"/>
                <a:sym typeface="Arial"/>
              </a:rPr>
              <a:t>between (Sex, Age) and (height, weight)</a:t>
            </a:r>
          </a:p>
        </p:txBody>
      </p:sp>
    </p:spTree>
    <p:extLst>
      <p:ext uri="{BB962C8B-B14F-4D97-AF65-F5344CB8AC3E}">
        <p14:creationId xmlns:p14="http://schemas.microsoft.com/office/powerpoint/2010/main" val="169396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0" grpId="0"/>
      <p:bldP spid="24"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(3)</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8" y="1152475"/>
            <a:ext cx="4168247" cy="934075"/>
          </a:xfrm>
        </p:spPr>
        <p:txBody>
          <a:bodyPr/>
          <a:lstStyle/>
          <a:p>
            <a:pPr marL="114300" indent="0">
              <a:buClrTx/>
              <a:buNone/>
            </a:pPr>
            <a:r>
              <a:rPr lang="en-US" sz="1600" b="1" dirty="0">
                <a:solidFill>
                  <a:schemeClr val="tx1"/>
                </a:solidFill>
                <a:latin typeface="+mj-lt"/>
              </a:rPr>
              <a:t>2.   Cambodia</a:t>
            </a:r>
            <a:endParaRPr lang="en-US" sz="1600" b="1" i="0" dirty="0">
              <a:solidFill>
                <a:schemeClr val="tx1"/>
              </a:solidFill>
              <a:effectLst/>
              <a:latin typeface="+mj-lt"/>
            </a:endParaRPr>
          </a:p>
          <a:p>
            <a:pPr marL="114300" indent="0">
              <a:buClrTx/>
              <a:buNone/>
            </a:pPr>
            <a:endParaRPr lang="en-US" sz="1600" b="1" i="0" dirty="0">
              <a:solidFill>
                <a:schemeClr val="tx1"/>
              </a:solidFill>
              <a:effectLst/>
              <a:latin typeface="+mj-lt"/>
            </a:endParaRPr>
          </a:p>
          <a:p>
            <a:pPr>
              <a:buClrTx/>
            </a:pPr>
            <a:r>
              <a:rPr lang="en-US" sz="1400" i="0" dirty="0">
                <a:solidFill>
                  <a:schemeClr val="tx1"/>
                </a:solidFill>
                <a:effectLst/>
                <a:latin typeface="+mj-lt"/>
              </a:rPr>
              <a:t>Data </a:t>
            </a:r>
            <a:r>
              <a:rPr lang="en-US" sz="1400" b="1" i="0" dirty="0">
                <a:solidFill>
                  <a:schemeClr val="tx1"/>
                </a:solidFill>
                <a:effectLst/>
                <a:latin typeface="+mj-lt"/>
              </a:rPr>
              <a:t>is Balanced in SEX attribute</a:t>
            </a:r>
            <a:r>
              <a:rPr lang="en-US" sz="1400" i="0" dirty="0">
                <a:solidFill>
                  <a:schemeClr val="tx1"/>
                </a:solidFill>
                <a:effectLst/>
                <a:latin typeface="+mj-lt"/>
              </a:rPr>
              <a:t>.</a:t>
            </a:r>
          </a:p>
          <a:p>
            <a:pPr marL="114300" indent="0">
              <a:buClrTx/>
              <a:buNone/>
            </a:pPr>
            <a:endParaRPr lang="en-US" sz="1600" i="0" dirty="0">
              <a:solidFill>
                <a:schemeClr val="tx1"/>
              </a:solidFill>
              <a:effectLst/>
              <a:latin typeface="+mj-lt"/>
            </a:endParaRPr>
          </a:p>
          <a:p>
            <a:pPr marL="114300" indent="0">
              <a:buClrTx/>
              <a:buNone/>
            </a:pPr>
            <a:endParaRPr lang="en-US" sz="1600" i="0" dirty="0">
              <a:solidFill>
                <a:schemeClr val="tx1"/>
              </a:solidFill>
              <a:effectLst/>
              <a:latin typeface="+mj-lt"/>
            </a:endParaRPr>
          </a:p>
          <a:p>
            <a:pPr marL="114300" indent="0">
              <a:buClrTx/>
              <a:buNone/>
            </a:pPr>
            <a:endParaRPr lang="en-US" sz="1600" i="0" dirty="0">
              <a:solidFill>
                <a:schemeClr val="tx1"/>
              </a:solidFill>
              <a:effectLst/>
              <a:latin typeface="+mj-lt"/>
            </a:endParaRPr>
          </a:p>
        </p:txBody>
      </p:sp>
      <p:pic>
        <p:nvPicPr>
          <p:cNvPr id="7" name="Image 6">
            <a:extLst>
              <a:ext uri="{FF2B5EF4-FFF2-40B4-BE49-F238E27FC236}">
                <a16:creationId xmlns:a16="http://schemas.microsoft.com/office/drawing/2014/main" id="{36D1680E-B432-499A-8681-B41FBB12E2E8}"/>
              </a:ext>
            </a:extLst>
          </p:cNvPr>
          <p:cNvPicPr>
            <a:picLocks noChangeAspect="1"/>
          </p:cNvPicPr>
          <p:nvPr/>
        </p:nvPicPr>
        <p:blipFill>
          <a:blip r:embed="rId3"/>
          <a:stretch>
            <a:fillRect/>
          </a:stretch>
        </p:blipFill>
        <p:spPr>
          <a:xfrm>
            <a:off x="4823615" y="1466410"/>
            <a:ext cx="3731241" cy="3068769"/>
          </a:xfrm>
          <a:prstGeom prst="rect">
            <a:avLst/>
          </a:prstGeom>
        </p:spPr>
      </p:pic>
      <p:sp>
        <p:nvSpPr>
          <p:cNvPr id="8" name="Rectangle : coins arrondis 7">
            <a:extLst>
              <a:ext uri="{FF2B5EF4-FFF2-40B4-BE49-F238E27FC236}">
                <a16:creationId xmlns:a16="http://schemas.microsoft.com/office/drawing/2014/main" id="{31DAA9F0-319C-480A-A17B-8FDBE9457DDB}"/>
              </a:ext>
            </a:extLst>
          </p:cNvPr>
          <p:cNvSpPr/>
          <p:nvPr/>
        </p:nvSpPr>
        <p:spPr>
          <a:xfrm>
            <a:off x="5044542" y="1564914"/>
            <a:ext cx="1448312" cy="138694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 coins arrondis 8">
            <a:extLst>
              <a:ext uri="{FF2B5EF4-FFF2-40B4-BE49-F238E27FC236}">
                <a16:creationId xmlns:a16="http://schemas.microsoft.com/office/drawing/2014/main" id="{49365127-48C5-411A-BA0E-911ED4D1DC53}"/>
              </a:ext>
            </a:extLst>
          </p:cNvPr>
          <p:cNvSpPr/>
          <p:nvPr/>
        </p:nvSpPr>
        <p:spPr>
          <a:xfrm>
            <a:off x="5068066" y="2951855"/>
            <a:ext cx="1448312" cy="65562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 coins arrondis 9">
            <a:extLst>
              <a:ext uri="{FF2B5EF4-FFF2-40B4-BE49-F238E27FC236}">
                <a16:creationId xmlns:a16="http://schemas.microsoft.com/office/drawing/2014/main" id="{4F9B6224-FA32-4643-B7AD-EA10370C88E6}"/>
              </a:ext>
            </a:extLst>
          </p:cNvPr>
          <p:cNvSpPr/>
          <p:nvPr/>
        </p:nvSpPr>
        <p:spPr>
          <a:xfrm>
            <a:off x="5044542" y="3607482"/>
            <a:ext cx="1448312" cy="70574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a:extLst>
              <a:ext uri="{FF2B5EF4-FFF2-40B4-BE49-F238E27FC236}">
                <a16:creationId xmlns:a16="http://schemas.microsoft.com/office/drawing/2014/main" id="{2F7140AB-7CF1-4060-A2A4-B5FA2BA780AC}"/>
              </a:ext>
            </a:extLst>
          </p:cNvPr>
          <p:cNvSpPr txBox="1"/>
          <p:nvPr/>
        </p:nvSpPr>
        <p:spPr>
          <a:xfrm>
            <a:off x="311698" y="3960355"/>
            <a:ext cx="4572000" cy="634533"/>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Sex is </a:t>
            </a:r>
            <a:r>
              <a:rPr kumimoji="0" lang="en-US" sz="1600" b="1" i="0" u="none" strike="noStrike" kern="0" cap="none" spc="0" normalizeH="0" baseline="0" noProof="0" dirty="0">
                <a:ln>
                  <a:noFill/>
                </a:ln>
                <a:solidFill>
                  <a:srgbClr val="FF0000"/>
                </a:solidFill>
                <a:effectLst/>
                <a:uLnTx/>
                <a:uFillTx/>
                <a:latin typeface="Arial"/>
                <a:cs typeface="Arial"/>
                <a:sym typeface="Arial"/>
              </a:rPr>
              <a:t>almost uncorrelated </a:t>
            </a:r>
            <a:r>
              <a:rPr kumimoji="0" lang="en-US" sz="1600" b="1" i="0" u="none" strike="noStrike" kern="0" cap="none" spc="0" normalizeH="0" baseline="0" noProof="0" dirty="0">
                <a:ln>
                  <a:noFill/>
                </a:ln>
                <a:solidFill>
                  <a:srgbClr val="000000"/>
                </a:solidFill>
                <a:effectLst/>
                <a:uLnTx/>
                <a:uFillTx/>
                <a:latin typeface="Arial"/>
                <a:cs typeface="Arial"/>
                <a:sym typeface="Arial"/>
              </a:rPr>
              <a:t>with Height </a:t>
            </a:r>
            <a:r>
              <a:rPr kumimoji="0" lang="en-US" sz="1600" b="0" i="0" u="none" strike="noStrike" kern="0" cap="none" spc="0" normalizeH="0" baseline="0" noProof="0" dirty="0">
                <a:ln>
                  <a:noFill/>
                </a:ln>
                <a:solidFill>
                  <a:srgbClr val="000000"/>
                </a:solidFill>
                <a:effectLst/>
                <a:uLnTx/>
                <a:uFillTx/>
                <a:latin typeface="Arial"/>
                <a:cs typeface="Arial"/>
                <a:sym typeface="Arial"/>
              </a:rPr>
              <a:t>and</a:t>
            </a:r>
            <a:r>
              <a:rPr kumimoji="0" lang="en-US" sz="1600" b="1" i="0" u="none" strike="noStrike" kern="0" cap="none" spc="0" normalizeH="0" baseline="0" noProof="0" dirty="0">
                <a:ln>
                  <a:noFill/>
                </a:ln>
                <a:solidFill>
                  <a:srgbClr val="000000"/>
                </a:solidFill>
                <a:effectLst/>
                <a:uLnTx/>
                <a:uFillTx/>
                <a:latin typeface="Arial"/>
                <a:cs typeface="Arial"/>
                <a:sym typeface="Arial"/>
              </a:rPr>
              <a:t> Weight</a:t>
            </a:r>
          </a:p>
        </p:txBody>
      </p:sp>
      <p:sp>
        <p:nvSpPr>
          <p:cNvPr id="18" name="ZoneTexte 17">
            <a:extLst>
              <a:ext uri="{FF2B5EF4-FFF2-40B4-BE49-F238E27FC236}">
                <a16:creationId xmlns:a16="http://schemas.microsoft.com/office/drawing/2014/main" id="{59E5BA63-AFA0-4C44-8207-9A0AB361ECDE}"/>
              </a:ext>
            </a:extLst>
          </p:cNvPr>
          <p:cNvSpPr txBox="1"/>
          <p:nvPr/>
        </p:nvSpPr>
        <p:spPr>
          <a:xfrm>
            <a:off x="300707" y="3114291"/>
            <a:ext cx="4572000" cy="634533"/>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Age </a:t>
            </a:r>
            <a:r>
              <a:rPr kumimoji="0" lang="en-US" sz="1600" b="0" i="0" u="none" strike="noStrike" kern="0" cap="none" spc="0" normalizeH="0" baseline="0" noProof="0" dirty="0">
                <a:ln>
                  <a:noFill/>
                </a:ln>
                <a:solidFill>
                  <a:srgbClr val="000000"/>
                </a:solidFill>
                <a:effectLst/>
                <a:uLnTx/>
                <a:uFillTx/>
                <a:latin typeface="Arial"/>
                <a:cs typeface="Arial"/>
                <a:sym typeface="Arial"/>
              </a:rPr>
              <a:t>is</a:t>
            </a:r>
            <a:r>
              <a:rPr kumimoji="0" lang="en-US" sz="1600" b="1" i="0" u="none" strike="noStrike" kern="0" cap="none" spc="0" normalizeH="0" baseline="0" noProof="0" dirty="0">
                <a:ln>
                  <a:noFill/>
                </a:ln>
                <a:solidFill>
                  <a:srgbClr val="000000"/>
                </a:solidFill>
                <a:effectLst/>
                <a:uLnTx/>
                <a:uFillTx/>
                <a:latin typeface="Arial"/>
                <a:cs typeface="Arial"/>
                <a:sym typeface="Arial"/>
              </a:rPr>
              <a:t> </a:t>
            </a:r>
            <a:r>
              <a:rPr kumimoji="0" lang="en-US" sz="1600" b="1" i="0" u="none" strike="noStrike" kern="0" cap="none" spc="0" normalizeH="0" baseline="0" noProof="0" dirty="0">
                <a:ln>
                  <a:noFill/>
                </a:ln>
                <a:solidFill>
                  <a:srgbClr val="00B050"/>
                </a:solidFill>
                <a:effectLst/>
                <a:uLnTx/>
                <a:uFillTx/>
                <a:latin typeface="Arial"/>
                <a:cs typeface="Arial"/>
                <a:sym typeface="Arial"/>
              </a:rPr>
              <a:t>highly correlated </a:t>
            </a:r>
            <a:r>
              <a:rPr kumimoji="0" lang="en-US" sz="1600" b="0" i="0" u="none" strike="noStrike" kern="0" cap="none" spc="0" normalizeH="0" baseline="0" noProof="0" dirty="0">
                <a:ln>
                  <a:noFill/>
                </a:ln>
                <a:solidFill>
                  <a:srgbClr val="000000"/>
                </a:solidFill>
                <a:effectLst/>
                <a:uLnTx/>
                <a:uFillTx/>
                <a:latin typeface="Arial"/>
                <a:cs typeface="Arial"/>
                <a:sym typeface="Arial"/>
              </a:rPr>
              <a:t>with</a:t>
            </a:r>
            <a:r>
              <a:rPr kumimoji="0" lang="en-US" sz="1600" b="1" i="0" u="none" strike="noStrike" kern="0" cap="none" spc="0" normalizeH="0" baseline="0" noProof="0" dirty="0">
                <a:ln>
                  <a:noFill/>
                </a:ln>
                <a:solidFill>
                  <a:srgbClr val="000000"/>
                </a:solidFill>
                <a:effectLst/>
                <a:uLnTx/>
                <a:uFillTx/>
                <a:latin typeface="Arial"/>
                <a:cs typeface="Arial"/>
                <a:sym typeface="Arial"/>
              </a:rPr>
              <a:t> both Height </a:t>
            </a:r>
            <a:r>
              <a:rPr kumimoji="0" lang="en-US" sz="1600" b="0" i="0" u="none" strike="noStrike" kern="0" cap="none" spc="0" normalizeH="0" baseline="0" noProof="0" dirty="0">
                <a:ln>
                  <a:noFill/>
                </a:ln>
                <a:solidFill>
                  <a:srgbClr val="000000"/>
                </a:solidFill>
                <a:effectLst/>
                <a:uLnTx/>
                <a:uFillTx/>
                <a:latin typeface="Arial"/>
                <a:cs typeface="Arial"/>
                <a:sym typeface="Arial"/>
              </a:rPr>
              <a:t>and</a:t>
            </a:r>
            <a:r>
              <a:rPr kumimoji="0" lang="en-US" sz="1600" b="1" i="0" u="none" strike="noStrike" kern="0" cap="none" spc="0" normalizeH="0" baseline="0" noProof="0" dirty="0">
                <a:ln>
                  <a:noFill/>
                </a:ln>
                <a:solidFill>
                  <a:srgbClr val="000000"/>
                </a:solidFill>
                <a:effectLst/>
                <a:uLnTx/>
                <a:uFillTx/>
                <a:latin typeface="Arial"/>
                <a:cs typeface="Arial"/>
                <a:sym typeface="Arial"/>
              </a:rPr>
              <a:t> Weight</a:t>
            </a:r>
          </a:p>
        </p:txBody>
      </p:sp>
      <p:sp>
        <p:nvSpPr>
          <p:cNvPr id="22" name="ZoneTexte 21">
            <a:extLst>
              <a:ext uri="{FF2B5EF4-FFF2-40B4-BE49-F238E27FC236}">
                <a16:creationId xmlns:a16="http://schemas.microsoft.com/office/drawing/2014/main" id="{B477114D-410E-49A1-8AC2-598A3BC14100}"/>
              </a:ext>
            </a:extLst>
          </p:cNvPr>
          <p:cNvSpPr txBox="1"/>
          <p:nvPr/>
        </p:nvSpPr>
        <p:spPr>
          <a:xfrm>
            <a:off x="311698" y="2424731"/>
            <a:ext cx="4572000" cy="351378"/>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Height</a:t>
            </a:r>
            <a:r>
              <a:rPr kumimoji="0" lang="en-US" sz="1600" b="0" i="0" u="none" strike="noStrike" kern="0" cap="none" spc="0" normalizeH="0" baseline="0" noProof="0" dirty="0">
                <a:ln>
                  <a:noFill/>
                </a:ln>
                <a:solidFill>
                  <a:srgbClr val="000000"/>
                </a:solidFill>
                <a:effectLst/>
                <a:uLnTx/>
                <a:uFillTx/>
                <a:latin typeface="Arial"/>
                <a:cs typeface="Arial"/>
                <a:sym typeface="Arial"/>
              </a:rPr>
              <a:t> and </a:t>
            </a:r>
            <a:r>
              <a:rPr kumimoji="0" lang="en-US" sz="1600" b="1" i="0" u="none" strike="noStrike" kern="0" cap="none" spc="0" normalizeH="0" baseline="0" noProof="0" dirty="0">
                <a:ln>
                  <a:noFill/>
                </a:ln>
                <a:solidFill>
                  <a:srgbClr val="000000"/>
                </a:solidFill>
                <a:effectLst/>
                <a:uLnTx/>
                <a:uFillTx/>
                <a:latin typeface="Arial"/>
                <a:cs typeface="Arial"/>
                <a:sym typeface="Arial"/>
              </a:rPr>
              <a:t>Weight</a:t>
            </a:r>
            <a:r>
              <a:rPr kumimoji="0" lang="en-US" sz="1600" b="0" i="0" u="none" strike="noStrike" kern="0" cap="none" spc="0" normalizeH="0" baseline="0" noProof="0" dirty="0">
                <a:ln>
                  <a:noFill/>
                </a:ln>
                <a:solidFill>
                  <a:srgbClr val="000000"/>
                </a:solidFill>
                <a:effectLst/>
                <a:uLnTx/>
                <a:uFillTx/>
                <a:latin typeface="Arial"/>
                <a:cs typeface="Arial"/>
                <a:sym typeface="Arial"/>
              </a:rPr>
              <a:t> are </a:t>
            </a:r>
            <a:r>
              <a:rPr kumimoji="0" lang="en-US" sz="1600" b="1" i="0" u="none" strike="noStrike" kern="0" cap="none" spc="0" normalizeH="0" baseline="0" noProof="0" dirty="0">
                <a:ln>
                  <a:noFill/>
                </a:ln>
                <a:solidFill>
                  <a:srgbClr val="00B050"/>
                </a:solidFill>
                <a:effectLst/>
                <a:uLnTx/>
                <a:uFillTx/>
                <a:latin typeface="Arial"/>
                <a:cs typeface="Arial"/>
                <a:sym typeface="Arial"/>
              </a:rPr>
              <a:t>highly correlated</a:t>
            </a:r>
          </a:p>
        </p:txBody>
      </p:sp>
    </p:spTree>
    <p:extLst>
      <p:ext uri="{BB962C8B-B14F-4D97-AF65-F5344CB8AC3E}">
        <p14:creationId xmlns:p14="http://schemas.microsoft.com/office/powerpoint/2010/main" val="351491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8"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preprocessing</a:t>
            </a:r>
          </a:p>
        </p:txBody>
      </p:sp>
      <p:pic>
        <p:nvPicPr>
          <p:cNvPr id="8" name="Image 7">
            <a:extLst>
              <a:ext uri="{FF2B5EF4-FFF2-40B4-BE49-F238E27FC236}">
                <a16:creationId xmlns:a16="http://schemas.microsoft.com/office/drawing/2014/main" id="{1FAC6989-D77F-448B-9277-EA69666855FC}"/>
              </a:ext>
            </a:extLst>
          </p:cNvPr>
          <p:cNvPicPr>
            <a:picLocks noChangeAspect="1"/>
          </p:cNvPicPr>
          <p:nvPr/>
        </p:nvPicPr>
        <p:blipFill>
          <a:blip r:embed="rId3"/>
          <a:stretch>
            <a:fillRect/>
          </a:stretch>
        </p:blipFill>
        <p:spPr>
          <a:xfrm>
            <a:off x="0" y="2062790"/>
            <a:ext cx="9144000" cy="1877094"/>
          </a:xfrm>
          <a:prstGeom prst="rect">
            <a:avLst/>
          </a:prstGeom>
        </p:spPr>
      </p:pic>
      <p:sp>
        <p:nvSpPr>
          <p:cNvPr id="12" name="ZoneTexte 11">
            <a:extLst>
              <a:ext uri="{FF2B5EF4-FFF2-40B4-BE49-F238E27FC236}">
                <a16:creationId xmlns:a16="http://schemas.microsoft.com/office/drawing/2014/main" id="{9B921A78-A1A9-40E8-AE3A-C6013DFDA79D}"/>
              </a:ext>
            </a:extLst>
          </p:cNvPr>
          <p:cNvSpPr txBox="1"/>
          <p:nvPr/>
        </p:nvSpPr>
        <p:spPr>
          <a:xfrm>
            <a:off x="1432968" y="4325001"/>
            <a:ext cx="6630935" cy="338554"/>
          </a:xfrm>
          <a:prstGeom prst="rect">
            <a:avLst/>
          </a:prstGeom>
          <a:noFill/>
        </p:spPr>
        <p:txBody>
          <a:bodyPr wrap="square">
            <a:spAutoFit/>
          </a:bodyPr>
          <a:lstStyle/>
          <a:p>
            <a:r>
              <a:rPr lang="en-US" sz="1600" i="0" dirty="0">
                <a:solidFill>
                  <a:srgbClr val="FF0000"/>
                </a:solidFill>
                <a:effectLst/>
                <a:latin typeface="+mj-lt"/>
              </a:rPr>
              <a:t>Results in </a:t>
            </a:r>
            <a:r>
              <a:rPr lang="en-US" sz="1600" b="1" i="0" dirty="0">
                <a:solidFill>
                  <a:srgbClr val="FF0000"/>
                </a:solidFill>
                <a:effectLst/>
                <a:latin typeface="+mj-lt"/>
              </a:rPr>
              <a:t>fixed size images (256x256) </a:t>
            </a:r>
            <a:r>
              <a:rPr lang="en-US" sz="1600" i="0" dirty="0">
                <a:solidFill>
                  <a:srgbClr val="FF0000"/>
                </a:solidFill>
                <a:effectLst/>
                <a:latin typeface="+mj-lt"/>
              </a:rPr>
              <a:t>with unchanged </a:t>
            </a:r>
            <a:r>
              <a:rPr lang="en-US" sz="1600" b="1" i="0" dirty="0">
                <a:solidFill>
                  <a:srgbClr val="FF0000"/>
                </a:solidFill>
                <a:effectLst/>
                <a:latin typeface="+mj-lt"/>
              </a:rPr>
              <a:t>aspect ratio.</a:t>
            </a:r>
            <a:endParaRPr lang="en-US" sz="1600" dirty="0">
              <a:solidFill>
                <a:srgbClr val="FF0000"/>
              </a:solidFill>
              <a:latin typeface="+mj-lt"/>
            </a:endParaRPr>
          </a:p>
        </p:txBody>
      </p:sp>
      <p:sp>
        <p:nvSpPr>
          <p:cNvPr id="13" name="ZoneTexte 12">
            <a:extLst>
              <a:ext uri="{FF2B5EF4-FFF2-40B4-BE49-F238E27FC236}">
                <a16:creationId xmlns:a16="http://schemas.microsoft.com/office/drawing/2014/main" id="{F0787D83-2F7D-49F2-BDBD-19C4D3B74E4A}"/>
              </a:ext>
            </a:extLst>
          </p:cNvPr>
          <p:cNvSpPr txBox="1"/>
          <p:nvPr/>
        </p:nvSpPr>
        <p:spPr>
          <a:xfrm>
            <a:off x="1926990" y="1936658"/>
            <a:ext cx="498855" cy="215444"/>
          </a:xfrm>
          <a:prstGeom prst="rect">
            <a:avLst/>
          </a:prstGeom>
          <a:noFill/>
        </p:spPr>
        <p:txBody>
          <a:bodyPr wrap="none" rtlCol="0">
            <a:spAutoFit/>
          </a:bodyPr>
          <a:lstStyle/>
          <a:p>
            <a:r>
              <a:rPr lang="en-US" sz="800" dirty="0"/>
              <a:t>Resize</a:t>
            </a:r>
            <a:endParaRPr lang="en-US" dirty="0"/>
          </a:p>
        </p:txBody>
      </p:sp>
      <p:sp>
        <p:nvSpPr>
          <p:cNvPr id="14" name="ZoneTexte 13">
            <a:extLst>
              <a:ext uri="{FF2B5EF4-FFF2-40B4-BE49-F238E27FC236}">
                <a16:creationId xmlns:a16="http://schemas.microsoft.com/office/drawing/2014/main" id="{7093D7B1-9DDC-4C48-9145-FCB01E0A2F04}"/>
              </a:ext>
            </a:extLst>
          </p:cNvPr>
          <p:cNvSpPr txBox="1"/>
          <p:nvPr/>
        </p:nvSpPr>
        <p:spPr>
          <a:xfrm>
            <a:off x="6975904" y="2404544"/>
            <a:ext cx="498855" cy="215444"/>
          </a:xfrm>
          <a:prstGeom prst="rect">
            <a:avLst/>
          </a:prstGeom>
          <a:noFill/>
        </p:spPr>
        <p:txBody>
          <a:bodyPr wrap="none" rtlCol="0">
            <a:spAutoFit/>
          </a:bodyPr>
          <a:lstStyle/>
          <a:p>
            <a:r>
              <a:rPr lang="en-US" sz="800" dirty="0"/>
              <a:t>Resize</a:t>
            </a:r>
            <a:endParaRPr lang="en-US" dirty="0"/>
          </a:p>
        </p:txBody>
      </p:sp>
      <p:sp>
        <p:nvSpPr>
          <p:cNvPr id="15" name="ZoneTexte 14">
            <a:extLst>
              <a:ext uri="{FF2B5EF4-FFF2-40B4-BE49-F238E27FC236}">
                <a16:creationId xmlns:a16="http://schemas.microsoft.com/office/drawing/2014/main" id="{81ABE4CB-B2E9-4134-9EB0-51597B349207}"/>
              </a:ext>
            </a:extLst>
          </p:cNvPr>
          <p:cNvSpPr txBox="1"/>
          <p:nvPr/>
        </p:nvSpPr>
        <p:spPr>
          <a:xfrm>
            <a:off x="3303446" y="2206620"/>
            <a:ext cx="369012" cy="215444"/>
          </a:xfrm>
          <a:prstGeom prst="rect">
            <a:avLst/>
          </a:prstGeom>
          <a:noFill/>
        </p:spPr>
        <p:txBody>
          <a:bodyPr wrap="none" rtlCol="0">
            <a:spAutoFit/>
          </a:bodyPr>
          <a:lstStyle/>
          <a:p>
            <a:r>
              <a:rPr lang="en-US" sz="800" dirty="0"/>
              <a:t>Pad</a:t>
            </a:r>
            <a:endParaRPr lang="en-US" dirty="0"/>
          </a:p>
        </p:txBody>
      </p:sp>
      <p:sp>
        <p:nvSpPr>
          <p:cNvPr id="16" name="ZoneTexte 15">
            <a:extLst>
              <a:ext uri="{FF2B5EF4-FFF2-40B4-BE49-F238E27FC236}">
                <a16:creationId xmlns:a16="http://schemas.microsoft.com/office/drawing/2014/main" id="{B6776DED-B23C-45E2-8C90-D8C777591C3E}"/>
              </a:ext>
            </a:extLst>
          </p:cNvPr>
          <p:cNvSpPr txBox="1"/>
          <p:nvPr/>
        </p:nvSpPr>
        <p:spPr>
          <a:xfrm>
            <a:off x="8378186" y="2206620"/>
            <a:ext cx="369012" cy="215444"/>
          </a:xfrm>
          <a:prstGeom prst="rect">
            <a:avLst/>
          </a:prstGeom>
          <a:noFill/>
        </p:spPr>
        <p:txBody>
          <a:bodyPr wrap="none" rtlCol="0">
            <a:spAutoFit/>
          </a:bodyPr>
          <a:lstStyle/>
          <a:p>
            <a:r>
              <a:rPr lang="en-US" sz="800" dirty="0"/>
              <a:t>Pad</a:t>
            </a:r>
            <a:endParaRPr lang="en-US" dirty="0"/>
          </a:p>
        </p:txBody>
      </p:sp>
      <p:sp>
        <p:nvSpPr>
          <p:cNvPr id="17" name="ZoneTexte 16">
            <a:extLst>
              <a:ext uri="{FF2B5EF4-FFF2-40B4-BE49-F238E27FC236}">
                <a16:creationId xmlns:a16="http://schemas.microsoft.com/office/drawing/2014/main" id="{6C873B43-851C-484E-941A-490B55809B81}"/>
              </a:ext>
            </a:extLst>
          </p:cNvPr>
          <p:cNvSpPr txBox="1"/>
          <p:nvPr/>
        </p:nvSpPr>
        <p:spPr>
          <a:xfrm>
            <a:off x="877579" y="1253415"/>
            <a:ext cx="3565400" cy="523220"/>
          </a:xfrm>
          <a:prstGeom prst="rect">
            <a:avLst/>
          </a:prstGeom>
          <a:noFill/>
        </p:spPr>
        <p:txBody>
          <a:bodyPr wrap="none" rtlCol="0">
            <a:spAutoFit/>
          </a:bodyPr>
          <a:lstStyle/>
          <a:p>
            <a:pPr marL="285750" indent="-285750">
              <a:buFont typeface="Arial" panose="020B0604020202020204" pitchFamily="34" charset="0"/>
              <a:buChar char="•"/>
            </a:pPr>
            <a:r>
              <a:rPr lang="en-US" dirty="0"/>
              <a:t>Images in </a:t>
            </a:r>
            <a:r>
              <a:rPr lang="en-US" b="1" dirty="0"/>
              <a:t>different</a:t>
            </a:r>
            <a:r>
              <a:rPr lang="en-US" dirty="0"/>
              <a:t> </a:t>
            </a:r>
            <a:r>
              <a:rPr lang="en-US" b="1" dirty="0"/>
              <a:t>dimensions</a:t>
            </a:r>
          </a:p>
          <a:p>
            <a:pPr marL="285750" indent="-285750">
              <a:buFont typeface="Arial" panose="020B0604020202020204" pitchFamily="34" charset="0"/>
              <a:buChar char="•"/>
            </a:pPr>
            <a:r>
              <a:rPr lang="en-US" b="1" dirty="0"/>
              <a:t>OpenPose</a:t>
            </a:r>
            <a:r>
              <a:rPr lang="en-US" dirty="0"/>
              <a:t> trained on </a:t>
            </a:r>
            <a:r>
              <a:rPr lang="en-US" b="1" dirty="0"/>
              <a:t>256x256</a:t>
            </a:r>
            <a:r>
              <a:rPr lang="en-US" dirty="0"/>
              <a:t> images</a:t>
            </a:r>
          </a:p>
        </p:txBody>
      </p:sp>
      <p:sp>
        <p:nvSpPr>
          <p:cNvPr id="18" name="ZoneTexte 17">
            <a:extLst>
              <a:ext uri="{FF2B5EF4-FFF2-40B4-BE49-F238E27FC236}">
                <a16:creationId xmlns:a16="http://schemas.microsoft.com/office/drawing/2014/main" id="{BFABD778-6A1D-4147-8BF2-0A49CD64A976}"/>
              </a:ext>
            </a:extLst>
          </p:cNvPr>
          <p:cNvSpPr txBox="1"/>
          <p:nvPr/>
        </p:nvSpPr>
        <p:spPr>
          <a:xfrm>
            <a:off x="4527506" y="1339119"/>
            <a:ext cx="3312125" cy="338554"/>
          </a:xfrm>
          <a:prstGeom prst="rect">
            <a:avLst/>
          </a:prstGeom>
          <a:noFill/>
        </p:spPr>
        <p:txBody>
          <a:bodyPr wrap="none" rtlCol="0">
            <a:spAutoFit/>
          </a:bodyPr>
          <a:lstStyle/>
          <a:p>
            <a:r>
              <a:rPr lang="en-US" sz="1600" dirty="0">
                <a:sym typeface="Wingdings" panose="05000000000000000000" pitchFamily="2" charset="2"/>
              </a:rPr>
              <a:t> </a:t>
            </a:r>
            <a:r>
              <a:rPr lang="en-US" sz="1600" b="1" dirty="0">
                <a:sym typeface="Wingdings" panose="05000000000000000000" pitchFamily="2" charset="2"/>
              </a:rPr>
              <a:t>Resize</a:t>
            </a:r>
            <a:r>
              <a:rPr lang="en-US" sz="1600" dirty="0">
                <a:sym typeface="Wingdings" panose="05000000000000000000" pitchFamily="2" charset="2"/>
              </a:rPr>
              <a:t> all images to </a:t>
            </a:r>
            <a:r>
              <a:rPr lang="en-US" sz="1600" b="1" dirty="0">
                <a:sym typeface="Wingdings" panose="05000000000000000000" pitchFamily="2" charset="2"/>
              </a:rPr>
              <a:t>(256x256)</a:t>
            </a:r>
            <a:endParaRPr lang="en-US" sz="1600" b="1" dirty="0"/>
          </a:p>
        </p:txBody>
      </p:sp>
    </p:spTree>
    <p:extLst>
      <p:ext uri="{BB962C8B-B14F-4D97-AF65-F5344CB8AC3E}">
        <p14:creationId xmlns:p14="http://schemas.microsoft.com/office/powerpoint/2010/main" val="308496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7939A7-634F-4227-8B72-000F0D288804}"/>
              </a:ext>
            </a:extLst>
          </p:cNvPr>
          <p:cNvSpPr>
            <a:spLocks noGrp="1"/>
          </p:cNvSpPr>
          <p:nvPr>
            <p:ph type="title"/>
          </p:nvPr>
        </p:nvSpPr>
        <p:spPr/>
        <p:txBody>
          <a:bodyPr/>
          <a:lstStyle/>
          <a:p>
            <a:pPr algn="ctr"/>
            <a:r>
              <a:rPr lang="en-US" dirty="0"/>
              <a:t>Pretrained lightweight OpenPose model (1)</a:t>
            </a:r>
          </a:p>
        </p:txBody>
      </p:sp>
      <p:pic>
        <p:nvPicPr>
          <p:cNvPr id="5" name="Image 4">
            <a:extLst>
              <a:ext uri="{FF2B5EF4-FFF2-40B4-BE49-F238E27FC236}">
                <a16:creationId xmlns:a16="http://schemas.microsoft.com/office/drawing/2014/main" id="{48091D34-71CF-4386-85CA-E9126BC02A05}"/>
              </a:ext>
            </a:extLst>
          </p:cNvPr>
          <p:cNvPicPr>
            <a:picLocks noChangeAspect="1"/>
          </p:cNvPicPr>
          <p:nvPr/>
        </p:nvPicPr>
        <p:blipFill rotWithShape="1">
          <a:blip r:embed="rId3"/>
          <a:srcRect l="9660" r="8230" b="-154"/>
          <a:stretch/>
        </p:blipFill>
        <p:spPr>
          <a:xfrm>
            <a:off x="3896940" y="1964771"/>
            <a:ext cx="5112048" cy="1373710"/>
          </a:xfrm>
          <a:prstGeom prst="rect">
            <a:avLst/>
          </a:prstGeom>
        </p:spPr>
      </p:pic>
      <p:sp>
        <p:nvSpPr>
          <p:cNvPr id="6" name="Rectangle 5">
            <a:extLst>
              <a:ext uri="{FF2B5EF4-FFF2-40B4-BE49-F238E27FC236}">
                <a16:creationId xmlns:a16="http://schemas.microsoft.com/office/drawing/2014/main" id="{C7B6DFD6-EAFD-42A1-8220-5ED9D4B0DAD4}"/>
              </a:ext>
            </a:extLst>
          </p:cNvPr>
          <p:cNvSpPr/>
          <p:nvPr/>
        </p:nvSpPr>
        <p:spPr>
          <a:xfrm>
            <a:off x="1037139" y="1964771"/>
            <a:ext cx="1485133" cy="132442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Lightweight OpenPose</a:t>
            </a:r>
          </a:p>
          <a:p>
            <a:pPr algn="ctr"/>
            <a:r>
              <a:rPr lang="en-US" dirty="0"/>
              <a:t>model</a:t>
            </a:r>
          </a:p>
        </p:txBody>
      </p:sp>
      <p:sp>
        <p:nvSpPr>
          <p:cNvPr id="7" name="Ellipse 6">
            <a:extLst>
              <a:ext uri="{FF2B5EF4-FFF2-40B4-BE49-F238E27FC236}">
                <a16:creationId xmlns:a16="http://schemas.microsoft.com/office/drawing/2014/main" id="{87B5E24B-0678-468E-B9F4-070BC2C9DF10}"/>
              </a:ext>
            </a:extLst>
          </p:cNvPr>
          <p:cNvSpPr/>
          <p:nvPr/>
        </p:nvSpPr>
        <p:spPr>
          <a:xfrm>
            <a:off x="2859800" y="2059412"/>
            <a:ext cx="938948" cy="36111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Joints</a:t>
            </a:r>
          </a:p>
        </p:txBody>
      </p:sp>
      <p:sp>
        <p:nvSpPr>
          <p:cNvPr id="8" name="Ellipse 7">
            <a:extLst>
              <a:ext uri="{FF2B5EF4-FFF2-40B4-BE49-F238E27FC236}">
                <a16:creationId xmlns:a16="http://schemas.microsoft.com/office/drawing/2014/main" id="{1F466D77-4E3D-4833-A9FB-7691651A208C}"/>
              </a:ext>
            </a:extLst>
          </p:cNvPr>
          <p:cNvSpPr/>
          <p:nvPr/>
        </p:nvSpPr>
        <p:spPr>
          <a:xfrm>
            <a:off x="2859800" y="3029858"/>
            <a:ext cx="988044" cy="36111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Limbs</a:t>
            </a:r>
          </a:p>
        </p:txBody>
      </p:sp>
      <p:cxnSp>
        <p:nvCxnSpPr>
          <p:cNvPr id="10" name="Connecteur droit avec flèche 9">
            <a:extLst>
              <a:ext uri="{FF2B5EF4-FFF2-40B4-BE49-F238E27FC236}">
                <a16:creationId xmlns:a16="http://schemas.microsoft.com/office/drawing/2014/main" id="{64CB9A0F-4856-4E1F-8AE7-D7423AA36B56}"/>
              </a:ext>
            </a:extLst>
          </p:cNvPr>
          <p:cNvCxnSpPr>
            <a:cxnSpLocks/>
            <a:stCxn id="7" idx="5"/>
          </p:cNvCxnSpPr>
          <p:nvPr/>
        </p:nvCxnSpPr>
        <p:spPr>
          <a:xfrm>
            <a:off x="3661242" y="2367646"/>
            <a:ext cx="321614" cy="204104"/>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4" name="Connecteur droit avec flèche 13">
            <a:extLst>
              <a:ext uri="{FF2B5EF4-FFF2-40B4-BE49-F238E27FC236}">
                <a16:creationId xmlns:a16="http://schemas.microsoft.com/office/drawing/2014/main" id="{0EF1B4CB-7414-4515-BFCF-BFB666AD80DE}"/>
              </a:ext>
            </a:extLst>
          </p:cNvPr>
          <p:cNvCxnSpPr>
            <a:cxnSpLocks/>
            <a:stCxn id="6" idx="3"/>
            <a:endCxn id="8" idx="2"/>
          </p:cNvCxnSpPr>
          <p:nvPr/>
        </p:nvCxnSpPr>
        <p:spPr>
          <a:xfrm>
            <a:off x="2522272" y="2626983"/>
            <a:ext cx="337528" cy="58343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Connecteur droit avec flèche 16">
            <a:extLst>
              <a:ext uri="{FF2B5EF4-FFF2-40B4-BE49-F238E27FC236}">
                <a16:creationId xmlns:a16="http://schemas.microsoft.com/office/drawing/2014/main" id="{40E93A3C-CE85-4A4B-BC12-8485B08470DA}"/>
              </a:ext>
            </a:extLst>
          </p:cNvPr>
          <p:cNvCxnSpPr>
            <a:cxnSpLocks/>
            <a:stCxn id="6" idx="3"/>
            <a:endCxn id="7" idx="2"/>
          </p:cNvCxnSpPr>
          <p:nvPr/>
        </p:nvCxnSpPr>
        <p:spPr>
          <a:xfrm flipV="1">
            <a:off x="2522272" y="2239972"/>
            <a:ext cx="337528" cy="38701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3" name="Connecteur droit avec flèche 22">
            <a:extLst>
              <a:ext uri="{FF2B5EF4-FFF2-40B4-BE49-F238E27FC236}">
                <a16:creationId xmlns:a16="http://schemas.microsoft.com/office/drawing/2014/main" id="{8B100235-11B4-4B0B-9C01-E311C11532AD}"/>
              </a:ext>
            </a:extLst>
          </p:cNvPr>
          <p:cNvCxnSpPr>
            <a:cxnSpLocks/>
            <a:endCxn id="6" idx="1"/>
          </p:cNvCxnSpPr>
          <p:nvPr/>
        </p:nvCxnSpPr>
        <p:spPr>
          <a:xfrm>
            <a:off x="742566" y="2626982"/>
            <a:ext cx="294573" cy="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6" name="ZoneTexte 25">
            <a:extLst>
              <a:ext uri="{FF2B5EF4-FFF2-40B4-BE49-F238E27FC236}">
                <a16:creationId xmlns:a16="http://schemas.microsoft.com/office/drawing/2014/main" id="{B512A1C8-F869-4E05-B03E-AE7E37BBACD1}"/>
              </a:ext>
            </a:extLst>
          </p:cNvPr>
          <p:cNvSpPr txBox="1"/>
          <p:nvPr/>
        </p:nvSpPr>
        <p:spPr>
          <a:xfrm>
            <a:off x="257119" y="2469698"/>
            <a:ext cx="522900" cy="307777"/>
          </a:xfrm>
          <a:prstGeom prst="rect">
            <a:avLst/>
          </a:prstGeom>
          <a:noFill/>
        </p:spPr>
        <p:txBody>
          <a:bodyPr wrap="none" rtlCol="0">
            <a:spAutoFit/>
          </a:bodyPr>
          <a:lstStyle/>
          <a:p>
            <a:r>
              <a:rPr lang="en-US" dirty="0"/>
              <a:t>IMG</a:t>
            </a:r>
          </a:p>
        </p:txBody>
      </p:sp>
      <p:sp>
        <p:nvSpPr>
          <p:cNvPr id="29" name="ZoneTexte 28">
            <a:extLst>
              <a:ext uri="{FF2B5EF4-FFF2-40B4-BE49-F238E27FC236}">
                <a16:creationId xmlns:a16="http://schemas.microsoft.com/office/drawing/2014/main" id="{E7A58300-8BBC-4997-B035-D5FC46D9D47C}"/>
              </a:ext>
            </a:extLst>
          </p:cNvPr>
          <p:cNvSpPr txBox="1"/>
          <p:nvPr/>
        </p:nvSpPr>
        <p:spPr>
          <a:xfrm>
            <a:off x="5636754" y="3289194"/>
            <a:ext cx="1960744" cy="307777"/>
          </a:xfrm>
          <a:prstGeom prst="rect">
            <a:avLst/>
          </a:prstGeom>
          <a:noFill/>
        </p:spPr>
        <p:txBody>
          <a:bodyPr wrap="square">
            <a:spAutoFit/>
          </a:bodyPr>
          <a:lstStyle/>
          <a:p>
            <a:r>
              <a:rPr lang="en-US" dirty="0"/>
              <a:t>Regression model </a:t>
            </a:r>
          </a:p>
        </p:txBody>
      </p:sp>
      <p:sp>
        <p:nvSpPr>
          <p:cNvPr id="31" name="Accolade fermante 30">
            <a:extLst>
              <a:ext uri="{FF2B5EF4-FFF2-40B4-BE49-F238E27FC236}">
                <a16:creationId xmlns:a16="http://schemas.microsoft.com/office/drawing/2014/main" id="{15749FBB-07BE-4CAF-9F8A-4BA775BDAF7D}"/>
              </a:ext>
            </a:extLst>
          </p:cNvPr>
          <p:cNvSpPr/>
          <p:nvPr/>
        </p:nvSpPr>
        <p:spPr>
          <a:xfrm rot="5400000">
            <a:off x="6195214" y="513725"/>
            <a:ext cx="447996" cy="5032266"/>
          </a:xfrm>
          <a:prstGeom prst="rightBrace">
            <a:avLst>
              <a:gd name="adj1" fmla="val 7534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34" name="Image 33">
            <a:extLst>
              <a:ext uri="{FF2B5EF4-FFF2-40B4-BE49-F238E27FC236}">
                <a16:creationId xmlns:a16="http://schemas.microsoft.com/office/drawing/2014/main" id="{AA05CC24-1A80-4B54-BDC8-4D19AB7B22C6}"/>
              </a:ext>
            </a:extLst>
          </p:cNvPr>
          <p:cNvPicPr>
            <a:picLocks noChangeAspect="1"/>
          </p:cNvPicPr>
          <p:nvPr/>
        </p:nvPicPr>
        <p:blipFill>
          <a:blip r:embed="rId4"/>
          <a:stretch>
            <a:fillRect/>
          </a:stretch>
        </p:blipFill>
        <p:spPr>
          <a:xfrm>
            <a:off x="4031952" y="2559476"/>
            <a:ext cx="427863" cy="173865"/>
          </a:xfrm>
          <a:prstGeom prst="rect">
            <a:avLst/>
          </a:prstGeom>
        </p:spPr>
      </p:pic>
      <p:sp>
        <p:nvSpPr>
          <p:cNvPr id="35" name="ZoneTexte 34">
            <a:extLst>
              <a:ext uri="{FF2B5EF4-FFF2-40B4-BE49-F238E27FC236}">
                <a16:creationId xmlns:a16="http://schemas.microsoft.com/office/drawing/2014/main" id="{4A454ABF-35DD-44FA-8720-EA3D058E993D}"/>
              </a:ext>
            </a:extLst>
          </p:cNvPr>
          <p:cNvSpPr txBox="1"/>
          <p:nvPr/>
        </p:nvSpPr>
        <p:spPr>
          <a:xfrm>
            <a:off x="3982856" y="2547370"/>
            <a:ext cx="589144" cy="215444"/>
          </a:xfrm>
          <a:prstGeom prst="rect">
            <a:avLst/>
          </a:prstGeom>
          <a:noFill/>
        </p:spPr>
        <p:txBody>
          <a:bodyPr wrap="square" rtlCol="0">
            <a:spAutoFit/>
          </a:bodyPr>
          <a:lstStyle/>
          <a:p>
            <a:r>
              <a:rPr lang="en-US" sz="800" dirty="0"/>
              <a:t>Pooling</a:t>
            </a:r>
            <a:endParaRPr lang="en-US" dirty="0"/>
          </a:p>
        </p:txBody>
      </p:sp>
    </p:spTree>
    <p:extLst>
      <p:ext uri="{BB962C8B-B14F-4D97-AF65-F5344CB8AC3E}">
        <p14:creationId xmlns:p14="http://schemas.microsoft.com/office/powerpoint/2010/main" val="385343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26" grpId="0"/>
      <p:bldP spid="29" grpId="0"/>
      <p:bldP spid="31"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088EFF5-F462-493F-A0A9-B6A900ECBDAA}"/>
              </a:ext>
            </a:extLst>
          </p:cNvPr>
          <p:cNvPicPr>
            <a:picLocks noChangeAspect="1"/>
          </p:cNvPicPr>
          <p:nvPr/>
        </p:nvPicPr>
        <p:blipFill rotWithShape="1">
          <a:blip r:embed="rId3"/>
          <a:srcRect l="1" r="74" b="27724"/>
          <a:stretch/>
        </p:blipFill>
        <p:spPr>
          <a:xfrm>
            <a:off x="1295493" y="1380806"/>
            <a:ext cx="5682177" cy="1073959"/>
          </a:xfrm>
          <a:prstGeom prst="rect">
            <a:avLst/>
          </a:prstGeom>
        </p:spPr>
      </p:pic>
      <p:sp>
        <p:nvSpPr>
          <p:cNvPr id="6" name="Titre 1">
            <a:extLst>
              <a:ext uri="{FF2B5EF4-FFF2-40B4-BE49-F238E27FC236}">
                <a16:creationId xmlns:a16="http://schemas.microsoft.com/office/drawing/2014/main" id="{27CDBE3D-B561-4E8E-9FCA-887638509320}"/>
              </a:ext>
            </a:extLst>
          </p:cNvPr>
          <p:cNvSpPr>
            <a:spLocks noGrp="1"/>
          </p:cNvSpPr>
          <p:nvPr>
            <p:ph type="title"/>
          </p:nvPr>
        </p:nvSpPr>
        <p:spPr>
          <a:xfrm>
            <a:off x="311700" y="445025"/>
            <a:ext cx="8520600" cy="572700"/>
          </a:xfrm>
        </p:spPr>
        <p:txBody>
          <a:bodyPr/>
          <a:lstStyle/>
          <a:p>
            <a:pPr algn="ctr"/>
            <a:r>
              <a:rPr lang="en-US" dirty="0"/>
              <a:t>Pretrained lightweight OpenPose model (2)</a:t>
            </a:r>
          </a:p>
        </p:txBody>
      </p:sp>
      <p:sp>
        <p:nvSpPr>
          <p:cNvPr id="9" name="Espace réservé du texte 2">
            <a:extLst>
              <a:ext uri="{FF2B5EF4-FFF2-40B4-BE49-F238E27FC236}">
                <a16:creationId xmlns:a16="http://schemas.microsoft.com/office/drawing/2014/main" id="{8D1D6605-9AB4-4763-8BF0-FD29C612CD52}"/>
              </a:ext>
            </a:extLst>
          </p:cNvPr>
          <p:cNvSpPr>
            <a:spLocks noGrp="1"/>
          </p:cNvSpPr>
          <p:nvPr>
            <p:ph type="body" idx="1"/>
          </p:nvPr>
        </p:nvSpPr>
        <p:spPr>
          <a:xfrm>
            <a:off x="1295493" y="3025498"/>
            <a:ext cx="6964792" cy="1540364"/>
          </a:xfrm>
        </p:spPr>
        <p:txBody>
          <a:bodyPr/>
          <a:lstStyle/>
          <a:p>
            <a:pPr>
              <a:buClrTx/>
            </a:pPr>
            <a:r>
              <a:rPr lang="en-US" b="1" dirty="0">
                <a:solidFill>
                  <a:schemeClr val="tx1"/>
                </a:solidFill>
                <a:latin typeface="+mj-lt"/>
              </a:rPr>
              <a:t>Far from 5% threshold (</a:t>
            </a:r>
            <a:r>
              <a:rPr lang="en-US" b="1" dirty="0">
                <a:solidFill>
                  <a:schemeClr val="tx1"/>
                </a:solidFill>
              </a:rPr>
              <a:t>Bad results)</a:t>
            </a:r>
            <a:endParaRPr lang="en-US" b="1" dirty="0">
              <a:solidFill>
                <a:schemeClr val="tx1"/>
              </a:solidFill>
              <a:latin typeface="+mj-lt"/>
            </a:endParaRPr>
          </a:p>
          <a:p>
            <a:pPr marL="114300" indent="0">
              <a:buClrTx/>
              <a:buNone/>
            </a:pPr>
            <a:endParaRPr lang="en-US" b="1" dirty="0">
              <a:solidFill>
                <a:schemeClr val="tx1"/>
              </a:solidFill>
              <a:latin typeface="+mj-lt"/>
            </a:endParaRPr>
          </a:p>
          <a:p>
            <a:pPr>
              <a:buClrTx/>
            </a:pPr>
            <a:r>
              <a:rPr lang="en-US" b="1" i="0" dirty="0">
                <a:solidFill>
                  <a:schemeClr val="tx1"/>
                </a:solidFill>
                <a:effectLst/>
                <a:latin typeface="+mj-lt"/>
              </a:rPr>
              <a:t>PAFs (joints) </a:t>
            </a:r>
            <a:r>
              <a:rPr lang="en-US" i="0" dirty="0">
                <a:solidFill>
                  <a:schemeClr val="tx1"/>
                </a:solidFill>
                <a:effectLst/>
                <a:latin typeface="+mj-lt"/>
              </a:rPr>
              <a:t>are</a:t>
            </a:r>
            <a:r>
              <a:rPr lang="en-US" b="1" i="0" dirty="0">
                <a:solidFill>
                  <a:schemeClr val="tx1"/>
                </a:solidFill>
                <a:effectLst/>
                <a:latin typeface="+mj-lt"/>
              </a:rPr>
              <a:t> not sufficient</a:t>
            </a:r>
          </a:p>
          <a:p>
            <a:pPr marL="114300" indent="0">
              <a:buClrTx/>
              <a:buNone/>
            </a:pPr>
            <a:endParaRPr lang="en-US" b="1" i="0" dirty="0">
              <a:solidFill>
                <a:schemeClr val="tx1"/>
              </a:solidFill>
              <a:effectLst/>
              <a:latin typeface="+mj-lt"/>
            </a:endParaRPr>
          </a:p>
          <a:p>
            <a:pPr>
              <a:buClrTx/>
            </a:pPr>
            <a:r>
              <a:rPr lang="en-US" dirty="0">
                <a:solidFill>
                  <a:schemeClr val="tx1"/>
                </a:solidFill>
                <a:latin typeface="+mj-lt"/>
              </a:rPr>
              <a:t>Model may be way </a:t>
            </a:r>
            <a:r>
              <a:rPr lang="en-US" b="1" dirty="0">
                <a:solidFill>
                  <a:schemeClr val="tx1"/>
                </a:solidFill>
                <a:latin typeface="+mj-lt"/>
              </a:rPr>
              <a:t>too complex </a:t>
            </a:r>
            <a:r>
              <a:rPr lang="en-US" dirty="0">
                <a:solidFill>
                  <a:schemeClr val="tx1"/>
                </a:solidFill>
                <a:latin typeface="+mj-lt"/>
              </a:rPr>
              <a:t>for Guinee images</a:t>
            </a:r>
            <a:endParaRPr lang="en-US" i="0" dirty="0">
              <a:solidFill>
                <a:schemeClr val="tx1"/>
              </a:solidFill>
              <a:effectLst/>
              <a:latin typeface="+mj-lt"/>
            </a:endParaRPr>
          </a:p>
        </p:txBody>
      </p:sp>
      <p:sp>
        <p:nvSpPr>
          <p:cNvPr id="13" name="Ellipse 12">
            <a:extLst>
              <a:ext uri="{FF2B5EF4-FFF2-40B4-BE49-F238E27FC236}">
                <a16:creationId xmlns:a16="http://schemas.microsoft.com/office/drawing/2014/main" id="{100E6EE1-9753-4A3D-B228-0F0BCE93663E}"/>
              </a:ext>
            </a:extLst>
          </p:cNvPr>
          <p:cNvSpPr/>
          <p:nvPr/>
        </p:nvSpPr>
        <p:spPr>
          <a:xfrm>
            <a:off x="5965079" y="1742882"/>
            <a:ext cx="1110781" cy="745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a:extLst>
              <a:ext uri="{FF2B5EF4-FFF2-40B4-BE49-F238E27FC236}">
                <a16:creationId xmlns:a16="http://schemas.microsoft.com/office/drawing/2014/main" id="{90AA9208-4BC1-4F6B-887E-36243FEBF29B}"/>
              </a:ext>
            </a:extLst>
          </p:cNvPr>
          <p:cNvSpPr/>
          <p:nvPr/>
        </p:nvSpPr>
        <p:spPr>
          <a:xfrm>
            <a:off x="3902054" y="1742881"/>
            <a:ext cx="1110781" cy="7456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F6BD4644-BA55-40BA-B9B7-198299E716C3}"/>
              </a:ext>
            </a:extLst>
          </p:cNvPr>
          <p:cNvSpPr txBox="1"/>
          <p:nvPr/>
        </p:nvSpPr>
        <p:spPr>
          <a:xfrm>
            <a:off x="4754621" y="2449230"/>
            <a:ext cx="1468672" cy="307777"/>
          </a:xfrm>
          <a:prstGeom prst="rect">
            <a:avLst/>
          </a:prstGeom>
          <a:noFill/>
        </p:spPr>
        <p:txBody>
          <a:bodyPr wrap="none" rtlCol="0">
            <a:spAutoFit/>
          </a:bodyPr>
          <a:lstStyle/>
          <a:p>
            <a:r>
              <a:rPr lang="en-US" b="1" dirty="0">
                <a:solidFill>
                  <a:srgbClr val="FF0000"/>
                </a:solidFill>
              </a:rPr>
              <a:t>20% Difference</a:t>
            </a:r>
          </a:p>
        </p:txBody>
      </p:sp>
      <p:sp>
        <p:nvSpPr>
          <p:cNvPr id="17" name="ZoneTexte 16">
            <a:extLst>
              <a:ext uri="{FF2B5EF4-FFF2-40B4-BE49-F238E27FC236}">
                <a16:creationId xmlns:a16="http://schemas.microsoft.com/office/drawing/2014/main" id="{C386EDAC-97F5-4A02-973A-452016998F31}"/>
              </a:ext>
            </a:extLst>
          </p:cNvPr>
          <p:cNvSpPr txBox="1"/>
          <p:nvPr/>
        </p:nvSpPr>
        <p:spPr>
          <a:xfrm>
            <a:off x="5276489" y="3700558"/>
            <a:ext cx="2629246" cy="369332"/>
          </a:xfrm>
          <a:prstGeom prst="rect">
            <a:avLst/>
          </a:prstGeom>
          <a:noFill/>
        </p:spPr>
        <p:txBody>
          <a:bodyPr wrap="none" rtlCol="0">
            <a:spAutoFit/>
          </a:bodyPr>
          <a:lstStyle/>
          <a:p>
            <a:r>
              <a:rPr lang="en-US" sz="1800" b="1" dirty="0">
                <a:sym typeface="Wingdings" panose="05000000000000000000" pitchFamily="2" charset="2"/>
              </a:rPr>
              <a:t> </a:t>
            </a:r>
            <a:r>
              <a:rPr lang="en-US" sz="1800" b="1" dirty="0"/>
              <a:t>Loss of information</a:t>
            </a:r>
          </a:p>
        </p:txBody>
      </p:sp>
    </p:spTree>
    <p:extLst>
      <p:ext uri="{BB962C8B-B14F-4D97-AF65-F5344CB8AC3E}">
        <p14:creationId xmlns:p14="http://schemas.microsoft.com/office/powerpoint/2010/main" val="49746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311700" y="445025"/>
            <a:ext cx="8520600" cy="572700"/>
          </a:xfrm>
        </p:spPr>
        <p:txBody>
          <a:bodyPr/>
          <a:lstStyle/>
          <a:p>
            <a:pPr algn="ctr"/>
            <a:r>
              <a:rPr lang="en-US" dirty="0"/>
              <a:t>Pretrained lightweight OpenPose model (3)</a:t>
            </a:r>
          </a:p>
        </p:txBody>
      </p:sp>
      <p:pic>
        <p:nvPicPr>
          <p:cNvPr id="6" name="Image 5">
            <a:extLst>
              <a:ext uri="{FF2B5EF4-FFF2-40B4-BE49-F238E27FC236}">
                <a16:creationId xmlns:a16="http://schemas.microsoft.com/office/drawing/2014/main" id="{7AC05C41-62C6-4884-B178-7E059164CDA5}"/>
              </a:ext>
            </a:extLst>
          </p:cNvPr>
          <p:cNvPicPr>
            <a:picLocks noChangeAspect="1"/>
          </p:cNvPicPr>
          <p:nvPr/>
        </p:nvPicPr>
        <p:blipFill rotWithShape="1">
          <a:blip r:embed="rId3"/>
          <a:srcRect l="671" t="2249" r="76499" b="-1268"/>
          <a:stretch/>
        </p:blipFill>
        <p:spPr>
          <a:xfrm>
            <a:off x="190244" y="1717212"/>
            <a:ext cx="2087571" cy="2308603"/>
          </a:xfrm>
          <a:prstGeom prst="rect">
            <a:avLst/>
          </a:prstGeom>
        </p:spPr>
      </p:pic>
      <p:sp>
        <p:nvSpPr>
          <p:cNvPr id="8" name="ZoneTexte 7">
            <a:extLst>
              <a:ext uri="{FF2B5EF4-FFF2-40B4-BE49-F238E27FC236}">
                <a16:creationId xmlns:a16="http://schemas.microsoft.com/office/drawing/2014/main" id="{E1B2A7D7-CDF8-4027-B9E2-CDFC11A9BBE0}"/>
              </a:ext>
            </a:extLst>
          </p:cNvPr>
          <p:cNvSpPr txBox="1"/>
          <p:nvPr/>
        </p:nvSpPr>
        <p:spPr>
          <a:xfrm>
            <a:off x="5043294" y="3996263"/>
            <a:ext cx="1794534" cy="738664"/>
          </a:xfrm>
          <a:prstGeom prst="rect">
            <a:avLst/>
          </a:prstGeom>
          <a:noFill/>
        </p:spPr>
        <p:txBody>
          <a:bodyPr wrap="square">
            <a:spAutoFit/>
          </a:bodyPr>
          <a:lstStyle/>
          <a:p>
            <a:pPr algn="l">
              <a:buFont typeface="+mj-lt"/>
              <a:buAutoNum type="arabicPeriod"/>
            </a:pPr>
            <a:r>
              <a:rPr lang="en-US" b="1" i="0" dirty="0">
                <a:solidFill>
                  <a:srgbClr val="000000"/>
                </a:solidFill>
                <a:effectLst/>
                <a:latin typeface="+mj-lt"/>
              </a:rPr>
              <a:t>Baseline_3</a:t>
            </a:r>
            <a:r>
              <a:rPr lang="en-US" b="0" i="0" dirty="0">
                <a:solidFill>
                  <a:srgbClr val="000000"/>
                </a:solidFill>
                <a:effectLst/>
                <a:latin typeface="+mj-lt"/>
              </a:rPr>
              <a:t> : Inference model stops after CPM.</a:t>
            </a:r>
          </a:p>
        </p:txBody>
      </p:sp>
      <p:sp>
        <p:nvSpPr>
          <p:cNvPr id="12" name="ZoneTexte 11">
            <a:extLst>
              <a:ext uri="{FF2B5EF4-FFF2-40B4-BE49-F238E27FC236}">
                <a16:creationId xmlns:a16="http://schemas.microsoft.com/office/drawing/2014/main" id="{95EFCDFD-B12A-42FD-8FA5-FDE575CE8C0C}"/>
              </a:ext>
            </a:extLst>
          </p:cNvPr>
          <p:cNvSpPr txBox="1"/>
          <p:nvPr/>
        </p:nvSpPr>
        <p:spPr>
          <a:xfrm>
            <a:off x="678128" y="1085360"/>
            <a:ext cx="7712368" cy="523220"/>
          </a:xfrm>
          <a:prstGeom prst="rect">
            <a:avLst/>
          </a:prstGeom>
          <a:noFill/>
        </p:spPr>
        <p:txBody>
          <a:bodyPr wrap="none" rtlCol="0">
            <a:spAutoFit/>
          </a:bodyPr>
          <a:lstStyle/>
          <a:p>
            <a:pPr marL="285750" indent="-285750">
              <a:buFont typeface="Arial" panose="020B0604020202020204" pitchFamily="34" charset="0"/>
              <a:buChar char="•"/>
            </a:pPr>
            <a:r>
              <a:rPr lang="en-US" b="1" dirty="0"/>
              <a:t>Feature map visualization</a:t>
            </a:r>
          </a:p>
          <a:p>
            <a:pPr marL="285750" indent="-285750">
              <a:buFont typeface="Arial" panose="020B0604020202020204" pitchFamily="34" charset="0"/>
              <a:buChar char="•"/>
            </a:pPr>
            <a:r>
              <a:rPr lang="en-US" b="0" i="0" dirty="0">
                <a:solidFill>
                  <a:srgbClr val="000000"/>
                </a:solidFill>
                <a:effectLst/>
                <a:latin typeface="+mj-lt"/>
              </a:rPr>
              <a:t>Manually created </a:t>
            </a:r>
            <a:r>
              <a:rPr lang="en-US" b="1" i="0" dirty="0">
                <a:solidFill>
                  <a:srgbClr val="000000"/>
                </a:solidFill>
                <a:effectLst/>
                <a:latin typeface="+mj-lt"/>
              </a:rPr>
              <a:t>4 models</a:t>
            </a:r>
            <a:r>
              <a:rPr lang="en-US" b="0" i="0" dirty="0">
                <a:solidFill>
                  <a:srgbClr val="000000"/>
                </a:solidFill>
                <a:effectLst/>
                <a:latin typeface="+mj-lt"/>
              </a:rPr>
              <a:t> with same regression part but with </a:t>
            </a:r>
            <a:r>
              <a:rPr lang="en-US" b="1" i="0" dirty="0">
                <a:solidFill>
                  <a:srgbClr val="000000"/>
                </a:solidFill>
                <a:effectLst/>
                <a:latin typeface="+mj-lt"/>
              </a:rPr>
              <a:t>different inference models</a:t>
            </a:r>
            <a:endParaRPr lang="en-US" b="1" dirty="0"/>
          </a:p>
        </p:txBody>
      </p:sp>
      <p:pic>
        <p:nvPicPr>
          <p:cNvPr id="13" name="Image 12">
            <a:extLst>
              <a:ext uri="{FF2B5EF4-FFF2-40B4-BE49-F238E27FC236}">
                <a16:creationId xmlns:a16="http://schemas.microsoft.com/office/drawing/2014/main" id="{8BE7778F-7A36-4056-AF2C-490929B2C017}"/>
              </a:ext>
            </a:extLst>
          </p:cNvPr>
          <p:cNvPicPr>
            <a:picLocks noChangeAspect="1"/>
          </p:cNvPicPr>
          <p:nvPr/>
        </p:nvPicPr>
        <p:blipFill rotWithShape="1">
          <a:blip r:embed="rId3"/>
          <a:srcRect l="25917" r="51253" b="982"/>
          <a:stretch/>
        </p:blipFill>
        <p:spPr>
          <a:xfrm>
            <a:off x="2446741" y="1664770"/>
            <a:ext cx="2087571" cy="2308603"/>
          </a:xfrm>
          <a:prstGeom prst="rect">
            <a:avLst/>
          </a:prstGeom>
        </p:spPr>
      </p:pic>
      <p:pic>
        <p:nvPicPr>
          <p:cNvPr id="14" name="Image 13">
            <a:extLst>
              <a:ext uri="{FF2B5EF4-FFF2-40B4-BE49-F238E27FC236}">
                <a16:creationId xmlns:a16="http://schemas.microsoft.com/office/drawing/2014/main" id="{FC8915D3-2877-4B61-917A-3A2F0160CDE2}"/>
              </a:ext>
            </a:extLst>
          </p:cNvPr>
          <p:cNvPicPr>
            <a:picLocks noChangeAspect="1"/>
          </p:cNvPicPr>
          <p:nvPr/>
        </p:nvPicPr>
        <p:blipFill rotWithShape="1">
          <a:blip r:embed="rId3"/>
          <a:srcRect l="51163" r="26007"/>
          <a:stretch/>
        </p:blipFill>
        <p:spPr>
          <a:xfrm>
            <a:off x="4778614" y="1676215"/>
            <a:ext cx="2087571" cy="2331493"/>
          </a:xfrm>
          <a:prstGeom prst="rect">
            <a:avLst/>
          </a:prstGeom>
        </p:spPr>
      </p:pic>
      <p:pic>
        <p:nvPicPr>
          <p:cNvPr id="15" name="Image 14">
            <a:extLst>
              <a:ext uri="{FF2B5EF4-FFF2-40B4-BE49-F238E27FC236}">
                <a16:creationId xmlns:a16="http://schemas.microsoft.com/office/drawing/2014/main" id="{CEB96305-3FD9-4C15-A4CC-D76D4B17598F}"/>
              </a:ext>
            </a:extLst>
          </p:cNvPr>
          <p:cNvPicPr>
            <a:picLocks noChangeAspect="1"/>
          </p:cNvPicPr>
          <p:nvPr/>
        </p:nvPicPr>
        <p:blipFill rotWithShape="1">
          <a:blip r:embed="rId3"/>
          <a:srcRect l="76409"/>
          <a:stretch/>
        </p:blipFill>
        <p:spPr>
          <a:xfrm>
            <a:off x="6986872" y="1664770"/>
            <a:ext cx="2157128" cy="2331493"/>
          </a:xfrm>
          <a:prstGeom prst="rect">
            <a:avLst/>
          </a:prstGeom>
        </p:spPr>
      </p:pic>
      <p:sp>
        <p:nvSpPr>
          <p:cNvPr id="11" name="Rectangle 10">
            <a:extLst>
              <a:ext uri="{FF2B5EF4-FFF2-40B4-BE49-F238E27FC236}">
                <a16:creationId xmlns:a16="http://schemas.microsoft.com/office/drawing/2014/main" id="{62AEF6FF-639A-4138-BA0A-483135665D82}"/>
              </a:ext>
            </a:extLst>
          </p:cNvPr>
          <p:cNvSpPr/>
          <p:nvPr/>
        </p:nvSpPr>
        <p:spPr>
          <a:xfrm>
            <a:off x="7289117" y="1739818"/>
            <a:ext cx="1663103" cy="122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cs typeface="Calibri" panose="020F0502020204030204" pitchFamily="34" charset="0"/>
              </a:rPr>
              <a:t>Halfway through Initial Stage</a:t>
            </a:r>
          </a:p>
        </p:txBody>
      </p:sp>
      <p:sp>
        <p:nvSpPr>
          <p:cNvPr id="21" name="ZoneTexte 20">
            <a:extLst>
              <a:ext uri="{FF2B5EF4-FFF2-40B4-BE49-F238E27FC236}">
                <a16:creationId xmlns:a16="http://schemas.microsoft.com/office/drawing/2014/main" id="{FB07B96C-23CD-438E-AAAC-FD6280AB3C70}"/>
              </a:ext>
            </a:extLst>
          </p:cNvPr>
          <p:cNvSpPr txBox="1"/>
          <p:nvPr/>
        </p:nvSpPr>
        <p:spPr>
          <a:xfrm>
            <a:off x="7177885" y="3996263"/>
            <a:ext cx="1885565" cy="954107"/>
          </a:xfrm>
          <a:prstGeom prst="rect">
            <a:avLst/>
          </a:prstGeom>
          <a:noFill/>
        </p:spPr>
        <p:txBody>
          <a:bodyPr wrap="square">
            <a:spAutoFit/>
          </a:bodyPr>
          <a:lstStyle/>
          <a:p>
            <a:pPr algn="l">
              <a:buFont typeface="+mj-lt"/>
              <a:buAutoNum type="arabicPeriod"/>
            </a:pPr>
            <a:r>
              <a:rPr lang="en-US" b="1" i="0" dirty="0">
                <a:solidFill>
                  <a:srgbClr val="000000"/>
                </a:solidFill>
                <a:effectLst/>
                <a:latin typeface="+mj-lt"/>
              </a:rPr>
              <a:t>Baseline_4</a:t>
            </a:r>
            <a:r>
              <a:rPr lang="en-US" b="0" i="0" dirty="0">
                <a:solidFill>
                  <a:srgbClr val="000000"/>
                </a:solidFill>
                <a:effectLst/>
                <a:latin typeface="+mj-lt"/>
              </a:rPr>
              <a:t> : Inference model stops after halfway through Initial Stage.</a:t>
            </a:r>
          </a:p>
        </p:txBody>
      </p:sp>
      <p:sp>
        <p:nvSpPr>
          <p:cNvPr id="23" name="ZoneTexte 22">
            <a:extLst>
              <a:ext uri="{FF2B5EF4-FFF2-40B4-BE49-F238E27FC236}">
                <a16:creationId xmlns:a16="http://schemas.microsoft.com/office/drawing/2014/main" id="{9866D076-4F38-422D-802F-2CDAE97D5AFF}"/>
              </a:ext>
            </a:extLst>
          </p:cNvPr>
          <p:cNvSpPr txBox="1"/>
          <p:nvPr/>
        </p:nvSpPr>
        <p:spPr>
          <a:xfrm>
            <a:off x="325363" y="3973373"/>
            <a:ext cx="2046002" cy="954107"/>
          </a:xfrm>
          <a:prstGeom prst="rect">
            <a:avLst/>
          </a:prstGeom>
          <a:noFill/>
        </p:spPr>
        <p:txBody>
          <a:bodyPr wrap="square">
            <a:spAutoFit/>
          </a:bodyPr>
          <a:lstStyle/>
          <a:p>
            <a:pPr algn="l">
              <a:buFont typeface="+mj-lt"/>
              <a:buAutoNum type="arabicPeriod"/>
            </a:pPr>
            <a:r>
              <a:rPr lang="en-US" b="1" i="0" dirty="0">
                <a:solidFill>
                  <a:srgbClr val="000000"/>
                </a:solidFill>
                <a:effectLst/>
                <a:latin typeface="+mj-lt"/>
              </a:rPr>
              <a:t>Baseline_1</a:t>
            </a:r>
            <a:r>
              <a:rPr lang="en-US" b="0" i="0" dirty="0">
                <a:solidFill>
                  <a:srgbClr val="000000"/>
                </a:solidFill>
                <a:effectLst/>
                <a:latin typeface="+mj-lt"/>
              </a:rPr>
              <a:t> : Inference model stops halfway through Mobilenet_v1.</a:t>
            </a:r>
          </a:p>
        </p:txBody>
      </p:sp>
      <p:sp>
        <p:nvSpPr>
          <p:cNvPr id="25" name="ZoneTexte 24">
            <a:extLst>
              <a:ext uri="{FF2B5EF4-FFF2-40B4-BE49-F238E27FC236}">
                <a16:creationId xmlns:a16="http://schemas.microsoft.com/office/drawing/2014/main" id="{32752B7E-9A03-46FE-A327-026365853A6E}"/>
              </a:ext>
            </a:extLst>
          </p:cNvPr>
          <p:cNvSpPr txBox="1"/>
          <p:nvPr/>
        </p:nvSpPr>
        <p:spPr>
          <a:xfrm>
            <a:off x="2615667" y="3973373"/>
            <a:ext cx="2087571" cy="954107"/>
          </a:xfrm>
          <a:prstGeom prst="rect">
            <a:avLst/>
          </a:prstGeom>
          <a:noFill/>
        </p:spPr>
        <p:txBody>
          <a:bodyPr wrap="square">
            <a:spAutoFit/>
          </a:bodyPr>
          <a:lstStyle/>
          <a:p>
            <a:pPr algn="l">
              <a:buFont typeface="+mj-lt"/>
              <a:buAutoNum type="arabicPeriod"/>
            </a:pPr>
            <a:r>
              <a:rPr lang="en-US" b="1" i="0" dirty="0">
                <a:solidFill>
                  <a:srgbClr val="000000"/>
                </a:solidFill>
                <a:effectLst/>
                <a:latin typeface="+mj-lt"/>
              </a:rPr>
              <a:t>Baseline_2</a:t>
            </a:r>
            <a:r>
              <a:rPr lang="en-US" b="0" i="0" dirty="0">
                <a:solidFill>
                  <a:srgbClr val="000000"/>
                </a:solidFill>
                <a:effectLst/>
                <a:latin typeface="+mj-lt"/>
              </a:rPr>
              <a:t> : Inference model stops at the end of Mobilenet_v1.</a:t>
            </a:r>
          </a:p>
        </p:txBody>
      </p:sp>
    </p:spTree>
    <p:extLst>
      <p:ext uri="{BB962C8B-B14F-4D97-AF65-F5344CB8AC3E}">
        <p14:creationId xmlns:p14="http://schemas.microsoft.com/office/powerpoint/2010/main" val="46402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1" grpId="0"/>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311700" y="445025"/>
            <a:ext cx="8520600" cy="572700"/>
          </a:xfrm>
        </p:spPr>
        <p:txBody>
          <a:bodyPr/>
          <a:lstStyle/>
          <a:p>
            <a:pPr algn="ctr"/>
            <a:r>
              <a:rPr lang="en-US" dirty="0"/>
              <a:t>Data Augmentation</a:t>
            </a:r>
          </a:p>
        </p:txBody>
      </p:sp>
      <p:pic>
        <p:nvPicPr>
          <p:cNvPr id="3" name="Image 2">
            <a:extLst>
              <a:ext uri="{FF2B5EF4-FFF2-40B4-BE49-F238E27FC236}">
                <a16:creationId xmlns:a16="http://schemas.microsoft.com/office/drawing/2014/main" id="{23FAA0EE-F781-4B17-A9F2-B377AFD8F849}"/>
              </a:ext>
            </a:extLst>
          </p:cNvPr>
          <p:cNvPicPr>
            <a:picLocks noChangeAspect="1"/>
          </p:cNvPicPr>
          <p:nvPr/>
        </p:nvPicPr>
        <p:blipFill>
          <a:blip r:embed="rId3"/>
          <a:stretch>
            <a:fillRect/>
          </a:stretch>
        </p:blipFill>
        <p:spPr>
          <a:xfrm>
            <a:off x="0" y="2971017"/>
            <a:ext cx="9144000" cy="1913980"/>
          </a:xfrm>
          <a:prstGeom prst="rect">
            <a:avLst/>
          </a:prstGeom>
        </p:spPr>
      </p:pic>
      <p:sp>
        <p:nvSpPr>
          <p:cNvPr id="9" name="ZoneTexte 8">
            <a:extLst>
              <a:ext uri="{FF2B5EF4-FFF2-40B4-BE49-F238E27FC236}">
                <a16:creationId xmlns:a16="http://schemas.microsoft.com/office/drawing/2014/main" id="{07B3B676-DC0B-41BC-964E-26DFD368E164}"/>
              </a:ext>
            </a:extLst>
          </p:cNvPr>
          <p:cNvSpPr txBox="1"/>
          <p:nvPr/>
        </p:nvSpPr>
        <p:spPr>
          <a:xfrm>
            <a:off x="1882498" y="1301873"/>
            <a:ext cx="4789860" cy="1384995"/>
          </a:xfrm>
          <a:prstGeom prst="rect">
            <a:avLst/>
          </a:prstGeom>
          <a:noFill/>
        </p:spPr>
        <p:txBody>
          <a:bodyPr wrap="square">
            <a:spAutoFit/>
          </a:bodyPr>
          <a:lstStyle/>
          <a:p>
            <a:r>
              <a:rPr lang="en-US" b="1" dirty="0">
                <a:latin typeface="+mj-lt"/>
              </a:rPr>
              <a:t>T</a:t>
            </a:r>
            <a:r>
              <a:rPr lang="en-US" b="1" i="0" dirty="0">
                <a:solidFill>
                  <a:srgbClr val="000000"/>
                </a:solidFill>
                <a:effectLst/>
                <a:latin typeface="+mj-lt"/>
              </a:rPr>
              <a:t>ransformations</a:t>
            </a:r>
            <a:r>
              <a:rPr lang="en-US" b="0" i="0" dirty="0">
                <a:solidFill>
                  <a:srgbClr val="000000"/>
                </a:solidFill>
                <a:effectLst/>
                <a:latin typeface="+mj-lt"/>
              </a:rPr>
              <a:t> applied </a:t>
            </a:r>
            <a:r>
              <a:rPr lang="en-US" b="1" i="0" dirty="0">
                <a:solidFill>
                  <a:srgbClr val="000000"/>
                </a:solidFill>
                <a:effectLst/>
                <a:latin typeface="+mj-lt"/>
              </a:rPr>
              <a:t>randoml</a:t>
            </a:r>
            <a:r>
              <a:rPr lang="en-US" b="1" dirty="0">
                <a:latin typeface="+mj-lt"/>
              </a:rPr>
              <a:t>y</a:t>
            </a:r>
            <a:r>
              <a:rPr lang="en-US" dirty="0">
                <a:latin typeface="+mj-lt"/>
              </a:rPr>
              <a:t> with probability 0.5:</a:t>
            </a:r>
          </a:p>
          <a:p>
            <a:pPr marL="285750" indent="-285750">
              <a:buFontTx/>
              <a:buChar char="-"/>
            </a:pPr>
            <a:r>
              <a:rPr lang="en-US" dirty="0">
                <a:latin typeface="+mj-lt"/>
              </a:rPr>
              <a:t>Gaussian Blur</a:t>
            </a:r>
          </a:p>
          <a:p>
            <a:pPr marL="285750" indent="-285750">
              <a:buFontTx/>
              <a:buChar char="-"/>
            </a:pPr>
            <a:r>
              <a:rPr lang="en-US" dirty="0">
                <a:latin typeface="+mj-lt"/>
              </a:rPr>
              <a:t>Solarize</a:t>
            </a:r>
          </a:p>
          <a:p>
            <a:pPr marL="285750" indent="-285750">
              <a:buFontTx/>
              <a:buChar char="-"/>
            </a:pPr>
            <a:r>
              <a:rPr lang="en-US" dirty="0">
                <a:latin typeface="+mj-lt"/>
              </a:rPr>
              <a:t>Horizontal flip</a:t>
            </a:r>
          </a:p>
          <a:p>
            <a:pPr marL="285750" indent="-285750">
              <a:buFontTx/>
              <a:buChar char="-"/>
            </a:pPr>
            <a:r>
              <a:rPr lang="en-US" dirty="0">
                <a:latin typeface="+mj-lt"/>
              </a:rPr>
              <a:t>Vertical flip</a:t>
            </a:r>
          </a:p>
          <a:p>
            <a:pPr marL="285750" indent="-285750">
              <a:buFontTx/>
              <a:buChar char="-"/>
            </a:pPr>
            <a:r>
              <a:rPr lang="en-US" dirty="0">
                <a:latin typeface="+mj-lt"/>
              </a:rPr>
              <a:t>Rotation (0,359)</a:t>
            </a:r>
          </a:p>
        </p:txBody>
      </p:sp>
    </p:spTree>
    <p:extLst>
      <p:ext uri="{BB962C8B-B14F-4D97-AF65-F5344CB8AC3E}">
        <p14:creationId xmlns:p14="http://schemas.microsoft.com/office/powerpoint/2010/main" val="222494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311700" y="445025"/>
            <a:ext cx="8520600" cy="572700"/>
          </a:xfrm>
        </p:spPr>
        <p:txBody>
          <a:bodyPr/>
          <a:lstStyle/>
          <a:p>
            <a:pPr algn="ctr"/>
            <a:r>
              <a:rPr lang="en-US" dirty="0"/>
              <a:t>Results</a:t>
            </a:r>
          </a:p>
        </p:txBody>
      </p:sp>
      <p:pic>
        <p:nvPicPr>
          <p:cNvPr id="5" name="Image 4">
            <a:extLst>
              <a:ext uri="{FF2B5EF4-FFF2-40B4-BE49-F238E27FC236}">
                <a16:creationId xmlns:a16="http://schemas.microsoft.com/office/drawing/2014/main" id="{77FE842A-F71A-4211-835C-EE42F81C7AB8}"/>
              </a:ext>
            </a:extLst>
          </p:cNvPr>
          <p:cNvPicPr>
            <a:picLocks noChangeAspect="1"/>
          </p:cNvPicPr>
          <p:nvPr/>
        </p:nvPicPr>
        <p:blipFill rotWithShape="1">
          <a:blip r:embed="rId3"/>
          <a:srcRect l="3798" t="497"/>
          <a:stretch/>
        </p:blipFill>
        <p:spPr>
          <a:xfrm>
            <a:off x="1838004" y="1199095"/>
            <a:ext cx="5467991" cy="2525618"/>
          </a:xfrm>
          <a:prstGeom prst="rect">
            <a:avLst/>
          </a:prstGeom>
        </p:spPr>
      </p:pic>
      <p:sp>
        <p:nvSpPr>
          <p:cNvPr id="11" name="Rectangle 10">
            <a:extLst>
              <a:ext uri="{FF2B5EF4-FFF2-40B4-BE49-F238E27FC236}">
                <a16:creationId xmlns:a16="http://schemas.microsoft.com/office/drawing/2014/main" id="{35D6B8A1-64CD-4576-8091-5E14D011EC70}"/>
              </a:ext>
            </a:extLst>
          </p:cNvPr>
          <p:cNvSpPr/>
          <p:nvPr/>
        </p:nvSpPr>
        <p:spPr>
          <a:xfrm>
            <a:off x="1838004" y="1755156"/>
            <a:ext cx="5467991" cy="241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A85CC7-0721-46D7-89A7-E803EF642BBD}"/>
              </a:ext>
            </a:extLst>
          </p:cNvPr>
          <p:cNvSpPr/>
          <p:nvPr/>
        </p:nvSpPr>
        <p:spPr>
          <a:xfrm>
            <a:off x="1838004" y="2877186"/>
            <a:ext cx="5467991" cy="2412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C4CFF2C6-9668-4ED1-812F-058EB00C50BA}"/>
              </a:ext>
            </a:extLst>
          </p:cNvPr>
          <p:cNvSpPr txBox="1"/>
          <p:nvPr/>
        </p:nvSpPr>
        <p:spPr>
          <a:xfrm>
            <a:off x="202518" y="2308015"/>
            <a:ext cx="1417627" cy="307777"/>
          </a:xfrm>
          <a:prstGeom prst="rect">
            <a:avLst/>
          </a:prstGeom>
          <a:noFill/>
        </p:spPr>
        <p:txBody>
          <a:bodyPr wrap="square" rtlCol="0">
            <a:spAutoFit/>
          </a:bodyPr>
          <a:lstStyle/>
          <a:p>
            <a:r>
              <a:rPr lang="en-US" dirty="0">
                <a:solidFill>
                  <a:srgbClr val="FF0000"/>
                </a:solidFill>
              </a:rPr>
              <a:t>Mobilenet_v1</a:t>
            </a:r>
          </a:p>
        </p:txBody>
      </p:sp>
      <p:cxnSp>
        <p:nvCxnSpPr>
          <p:cNvPr id="15" name="Connecteur droit avec flèche 14">
            <a:extLst>
              <a:ext uri="{FF2B5EF4-FFF2-40B4-BE49-F238E27FC236}">
                <a16:creationId xmlns:a16="http://schemas.microsoft.com/office/drawing/2014/main" id="{E4E54B27-4378-4444-937F-F4BE513D5EE6}"/>
              </a:ext>
            </a:extLst>
          </p:cNvPr>
          <p:cNvCxnSpPr>
            <a:stCxn id="13" idx="0"/>
            <a:endCxn id="11" idx="1"/>
          </p:cNvCxnSpPr>
          <p:nvPr/>
        </p:nvCxnSpPr>
        <p:spPr>
          <a:xfrm flipV="1">
            <a:off x="911332" y="1875777"/>
            <a:ext cx="926672" cy="432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D81BDD86-D2AC-45C0-B3FF-75085E62F44A}"/>
              </a:ext>
            </a:extLst>
          </p:cNvPr>
          <p:cNvCxnSpPr>
            <a:stCxn id="13" idx="2"/>
            <a:endCxn id="12" idx="1"/>
          </p:cNvCxnSpPr>
          <p:nvPr/>
        </p:nvCxnSpPr>
        <p:spPr>
          <a:xfrm>
            <a:off x="911332" y="2615792"/>
            <a:ext cx="926672" cy="3820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CA68DD0F-CAD2-403B-A4E5-1C10F1118237}"/>
              </a:ext>
            </a:extLst>
          </p:cNvPr>
          <p:cNvSpPr txBox="1"/>
          <p:nvPr/>
        </p:nvSpPr>
        <p:spPr>
          <a:xfrm>
            <a:off x="1482064" y="3903497"/>
            <a:ext cx="1707519" cy="523220"/>
          </a:xfrm>
          <a:prstGeom prst="rect">
            <a:avLst/>
          </a:prstGeom>
          <a:noFill/>
        </p:spPr>
        <p:txBody>
          <a:bodyPr wrap="none" rtlCol="0">
            <a:spAutoFit/>
          </a:bodyPr>
          <a:lstStyle/>
          <a:p>
            <a:r>
              <a:rPr lang="en-US" b="1" dirty="0"/>
              <a:t>Guinee :</a:t>
            </a:r>
          </a:p>
          <a:p>
            <a:pPr marL="285750" indent="-285750">
              <a:buFont typeface="Arial" panose="020B0604020202020204" pitchFamily="34" charset="0"/>
              <a:buChar char="•"/>
            </a:pPr>
            <a:r>
              <a:rPr lang="en-US" b="1" dirty="0"/>
              <a:t>5.2%</a:t>
            </a:r>
            <a:r>
              <a:rPr lang="en-US" dirty="0"/>
              <a:t> for Height</a:t>
            </a:r>
          </a:p>
        </p:txBody>
      </p:sp>
      <p:sp>
        <p:nvSpPr>
          <p:cNvPr id="19" name="ZoneTexte 18">
            <a:extLst>
              <a:ext uri="{FF2B5EF4-FFF2-40B4-BE49-F238E27FC236}">
                <a16:creationId xmlns:a16="http://schemas.microsoft.com/office/drawing/2014/main" id="{96F80734-CB77-4669-8BA5-B0D28B2E3E6A}"/>
              </a:ext>
            </a:extLst>
          </p:cNvPr>
          <p:cNvSpPr txBox="1"/>
          <p:nvPr/>
        </p:nvSpPr>
        <p:spPr>
          <a:xfrm>
            <a:off x="4733606" y="3903497"/>
            <a:ext cx="1707519" cy="523220"/>
          </a:xfrm>
          <a:prstGeom prst="rect">
            <a:avLst/>
          </a:prstGeom>
          <a:noFill/>
        </p:spPr>
        <p:txBody>
          <a:bodyPr wrap="none" rtlCol="0">
            <a:spAutoFit/>
          </a:bodyPr>
          <a:lstStyle/>
          <a:p>
            <a:r>
              <a:rPr lang="en-US" b="1" dirty="0"/>
              <a:t>Cambodia :</a:t>
            </a:r>
          </a:p>
          <a:p>
            <a:pPr marL="285750" indent="-285750">
              <a:buFont typeface="Arial" panose="020B0604020202020204" pitchFamily="34" charset="0"/>
              <a:buChar char="•"/>
            </a:pPr>
            <a:r>
              <a:rPr lang="en-US" b="1" dirty="0"/>
              <a:t>7.4%</a:t>
            </a:r>
            <a:r>
              <a:rPr lang="en-US" dirty="0"/>
              <a:t> for Height</a:t>
            </a:r>
          </a:p>
        </p:txBody>
      </p:sp>
      <p:sp>
        <p:nvSpPr>
          <p:cNvPr id="20" name="ZoneTexte 19">
            <a:extLst>
              <a:ext uri="{FF2B5EF4-FFF2-40B4-BE49-F238E27FC236}">
                <a16:creationId xmlns:a16="http://schemas.microsoft.com/office/drawing/2014/main" id="{52CBA07B-4F74-4C3D-A075-06BE249A7E11}"/>
              </a:ext>
            </a:extLst>
          </p:cNvPr>
          <p:cNvSpPr txBox="1"/>
          <p:nvPr/>
        </p:nvSpPr>
        <p:spPr>
          <a:xfrm>
            <a:off x="4733605" y="4426717"/>
            <a:ext cx="1846980" cy="307777"/>
          </a:xfrm>
          <a:prstGeom prst="rect">
            <a:avLst/>
          </a:prstGeom>
          <a:noFill/>
        </p:spPr>
        <p:txBody>
          <a:bodyPr wrap="none" rtlCol="0">
            <a:spAutoFit/>
          </a:bodyPr>
          <a:lstStyle/>
          <a:p>
            <a:pPr marL="285750" indent="-285750">
              <a:buFont typeface="Arial" panose="020B0604020202020204" pitchFamily="34" charset="0"/>
              <a:buChar char="•"/>
            </a:pPr>
            <a:r>
              <a:rPr lang="en-US" b="1" dirty="0"/>
              <a:t>23.3%</a:t>
            </a:r>
            <a:r>
              <a:rPr lang="en-US" dirty="0"/>
              <a:t> for Weight</a:t>
            </a:r>
          </a:p>
        </p:txBody>
      </p:sp>
      <p:sp>
        <p:nvSpPr>
          <p:cNvPr id="21" name="ZoneTexte 20">
            <a:extLst>
              <a:ext uri="{FF2B5EF4-FFF2-40B4-BE49-F238E27FC236}">
                <a16:creationId xmlns:a16="http://schemas.microsoft.com/office/drawing/2014/main" id="{16C6A5AB-C20E-48FB-B4FB-0133CA151715}"/>
              </a:ext>
            </a:extLst>
          </p:cNvPr>
          <p:cNvSpPr txBox="1"/>
          <p:nvPr/>
        </p:nvSpPr>
        <p:spPr>
          <a:xfrm>
            <a:off x="1482064" y="4426716"/>
            <a:ext cx="1747594" cy="307777"/>
          </a:xfrm>
          <a:prstGeom prst="rect">
            <a:avLst/>
          </a:prstGeom>
          <a:noFill/>
        </p:spPr>
        <p:txBody>
          <a:bodyPr wrap="none" rtlCol="0">
            <a:spAutoFit/>
          </a:bodyPr>
          <a:lstStyle/>
          <a:p>
            <a:pPr marL="285750" indent="-285750">
              <a:buFont typeface="Arial" panose="020B0604020202020204" pitchFamily="34" charset="0"/>
              <a:buChar char="•"/>
            </a:pPr>
            <a:r>
              <a:rPr lang="en-US" b="1" dirty="0"/>
              <a:t>23% </a:t>
            </a:r>
            <a:r>
              <a:rPr lang="en-US" dirty="0"/>
              <a:t>for Weight</a:t>
            </a:r>
          </a:p>
        </p:txBody>
      </p:sp>
    </p:spTree>
    <p:extLst>
      <p:ext uri="{BB962C8B-B14F-4D97-AF65-F5344CB8AC3E}">
        <p14:creationId xmlns:p14="http://schemas.microsoft.com/office/powerpoint/2010/main" val="5947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483534" y="138179"/>
            <a:ext cx="8520600" cy="572700"/>
          </a:xfrm>
        </p:spPr>
        <p:txBody>
          <a:bodyPr/>
          <a:lstStyle/>
          <a:p>
            <a:pPr algn="ctr"/>
            <a:r>
              <a:rPr lang="en-US" dirty="0"/>
              <a:t>Mobilenet_v1 vs Full lightweight OpenPose</a:t>
            </a:r>
          </a:p>
        </p:txBody>
      </p:sp>
      <p:pic>
        <p:nvPicPr>
          <p:cNvPr id="7" name="Image 6">
            <a:extLst>
              <a:ext uri="{FF2B5EF4-FFF2-40B4-BE49-F238E27FC236}">
                <a16:creationId xmlns:a16="http://schemas.microsoft.com/office/drawing/2014/main" id="{F6D0F693-3053-42E0-9B5B-2E9BD23D61C5}"/>
              </a:ext>
            </a:extLst>
          </p:cNvPr>
          <p:cNvPicPr>
            <a:picLocks noChangeAspect="1"/>
          </p:cNvPicPr>
          <p:nvPr/>
        </p:nvPicPr>
        <p:blipFill>
          <a:blip r:embed="rId3"/>
          <a:stretch>
            <a:fillRect/>
          </a:stretch>
        </p:blipFill>
        <p:spPr>
          <a:xfrm>
            <a:off x="0" y="938705"/>
            <a:ext cx="9144000" cy="2746985"/>
          </a:xfrm>
          <a:prstGeom prst="rect">
            <a:avLst/>
          </a:prstGeom>
        </p:spPr>
      </p:pic>
      <p:graphicFrame>
        <p:nvGraphicFramePr>
          <p:cNvPr id="17" name="Tableau 17">
            <a:extLst>
              <a:ext uri="{FF2B5EF4-FFF2-40B4-BE49-F238E27FC236}">
                <a16:creationId xmlns:a16="http://schemas.microsoft.com/office/drawing/2014/main" id="{FEDC267C-34B9-48B4-A919-94F24D29D297}"/>
              </a:ext>
            </a:extLst>
          </p:cNvPr>
          <p:cNvGraphicFramePr>
            <a:graphicFrameLocks noGrp="1"/>
          </p:cNvGraphicFramePr>
          <p:nvPr>
            <p:extLst>
              <p:ext uri="{D42A27DB-BD31-4B8C-83A1-F6EECF244321}">
                <p14:modId xmlns:p14="http://schemas.microsoft.com/office/powerpoint/2010/main" val="3957831"/>
              </p:ext>
            </p:extLst>
          </p:nvPr>
        </p:nvGraphicFramePr>
        <p:xfrm>
          <a:off x="1621167" y="3575224"/>
          <a:ext cx="5448559" cy="1417320"/>
        </p:xfrm>
        <a:graphic>
          <a:graphicData uri="http://schemas.openxmlformats.org/drawingml/2006/table">
            <a:tbl>
              <a:tblPr firstRow="1" firstCol="1" bandRow="1">
                <a:tableStyleId>{5C22544A-7EE6-4342-B048-85BDC9FD1C3A}</a:tableStyleId>
              </a:tblPr>
              <a:tblGrid>
                <a:gridCol w="746594">
                  <a:extLst>
                    <a:ext uri="{9D8B030D-6E8A-4147-A177-3AD203B41FA5}">
                      <a16:colId xmlns:a16="http://schemas.microsoft.com/office/drawing/2014/main" val="3231923031"/>
                    </a:ext>
                  </a:extLst>
                </a:gridCol>
                <a:gridCol w="940393">
                  <a:extLst>
                    <a:ext uri="{9D8B030D-6E8A-4147-A177-3AD203B41FA5}">
                      <a16:colId xmlns:a16="http://schemas.microsoft.com/office/drawing/2014/main" val="3840649839"/>
                    </a:ext>
                  </a:extLst>
                </a:gridCol>
                <a:gridCol w="940393">
                  <a:extLst>
                    <a:ext uri="{9D8B030D-6E8A-4147-A177-3AD203B41FA5}">
                      <a16:colId xmlns:a16="http://schemas.microsoft.com/office/drawing/2014/main" val="1468342675"/>
                    </a:ext>
                  </a:extLst>
                </a:gridCol>
                <a:gridCol w="940393">
                  <a:extLst>
                    <a:ext uri="{9D8B030D-6E8A-4147-A177-3AD203B41FA5}">
                      <a16:colId xmlns:a16="http://schemas.microsoft.com/office/drawing/2014/main" val="4269708781"/>
                    </a:ext>
                  </a:extLst>
                </a:gridCol>
                <a:gridCol w="940393">
                  <a:extLst>
                    <a:ext uri="{9D8B030D-6E8A-4147-A177-3AD203B41FA5}">
                      <a16:colId xmlns:a16="http://schemas.microsoft.com/office/drawing/2014/main" val="897409080"/>
                    </a:ext>
                  </a:extLst>
                </a:gridCol>
                <a:gridCol w="940393">
                  <a:extLst>
                    <a:ext uri="{9D8B030D-6E8A-4147-A177-3AD203B41FA5}">
                      <a16:colId xmlns:a16="http://schemas.microsoft.com/office/drawing/2014/main" val="1635481202"/>
                    </a:ext>
                  </a:extLst>
                </a:gridCol>
              </a:tblGrid>
              <a:tr h="196925">
                <a:tc gridSpan="2">
                  <a:txBody>
                    <a:bodyPr/>
                    <a:lstStyle/>
                    <a:p>
                      <a:pPr algn="ctr"/>
                      <a:r>
                        <a:rPr lang="en-US" sz="900" dirty="0"/>
                        <a:t>Inference model</a:t>
                      </a:r>
                    </a:p>
                  </a:txBody>
                  <a:tcPr/>
                </a:tc>
                <a:tc hMerge="1">
                  <a:txBody>
                    <a:bodyPr/>
                    <a:lstStyle/>
                    <a:p>
                      <a:endParaRPr lang="en-US"/>
                    </a:p>
                  </a:txBody>
                  <a:tcPr/>
                </a:tc>
                <a:tc gridSpan="2">
                  <a:txBody>
                    <a:bodyPr/>
                    <a:lstStyle/>
                    <a:p>
                      <a:pPr algn="ctr"/>
                      <a:r>
                        <a:rPr lang="en-US" sz="900" dirty="0"/>
                        <a:t>Lightweight OpenPose</a:t>
                      </a:r>
                    </a:p>
                  </a:txBody>
                  <a:tcPr/>
                </a:tc>
                <a:tc hMerge="1">
                  <a:txBody>
                    <a:bodyPr/>
                    <a:lstStyle/>
                    <a:p>
                      <a:endParaRPr lang="en-US"/>
                    </a:p>
                  </a:txBody>
                  <a:tcPr/>
                </a:tc>
                <a:tc gridSpan="2">
                  <a:txBody>
                    <a:bodyPr/>
                    <a:lstStyle/>
                    <a:p>
                      <a:pPr algn="ctr"/>
                      <a:r>
                        <a:rPr lang="en-US" sz="900" dirty="0"/>
                        <a:t>Mobilenet_v1</a:t>
                      </a:r>
                    </a:p>
                  </a:txBody>
                  <a:tcPr/>
                </a:tc>
                <a:tc hMerge="1">
                  <a:txBody>
                    <a:bodyPr/>
                    <a:lstStyle/>
                    <a:p>
                      <a:endParaRPr lang="en-US"/>
                    </a:p>
                  </a:txBody>
                  <a:tcPr/>
                </a:tc>
                <a:extLst>
                  <a:ext uri="{0D108BD9-81ED-4DB2-BD59-A6C34878D82A}">
                    <a16:rowId xmlns:a16="http://schemas.microsoft.com/office/drawing/2014/main" val="170474298"/>
                  </a:ext>
                </a:extLst>
              </a:tr>
              <a:tr h="196925">
                <a:tc rowSpan="2">
                  <a:txBody>
                    <a:bodyPr/>
                    <a:lstStyle/>
                    <a:p>
                      <a:pPr algn="ctr"/>
                      <a:endParaRPr lang="en-US" sz="900" dirty="0"/>
                    </a:p>
                    <a:p>
                      <a:pPr algn="ctr"/>
                      <a:r>
                        <a:rPr lang="en-US" sz="900" dirty="0"/>
                        <a:t>Guinea</a:t>
                      </a:r>
                    </a:p>
                    <a:p>
                      <a:pPr algn="ctr"/>
                      <a:r>
                        <a:rPr lang="en-US" sz="900" dirty="0"/>
                        <a:t>Dataset</a:t>
                      </a:r>
                    </a:p>
                  </a:txBody>
                  <a:tcPr>
                    <a:lnR w="12700" cap="flat" cmpd="sng" algn="ctr">
                      <a:solidFill>
                        <a:schemeClr val="bg1"/>
                      </a:solidFill>
                      <a:prstDash val="solid"/>
                      <a:round/>
                      <a:headEnd type="none" w="med" len="med"/>
                      <a:tailEnd type="none" w="med" len="med"/>
                    </a:lnR>
                  </a:tcPr>
                </a:tc>
                <a:tc>
                  <a:txBody>
                    <a:bodyPr/>
                    <a:lstStyle/>
                    <a:p>
                      <a:pPr algn="ctr"/>
                      <a:r>
                        <a:rPr lang="en-US" sz="900" dirty="0"/>
                        <a:t>Attribute</a:t>
                      </a: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sz="900" dirty="0"/>
                        <a:t>Height</a:t>
                      </a:r>
                    </a:p>
                  </a:txBody>
                  <a:tcPr>
                    <a:lnR w="12700" cap="flat" cmpd="sng" algn="ctr">
                      <a:solidFill>
                        <a:schemeClr val="bg1"/>
                      </a:solidFill>
                      <a:prstDash val="solid"/>
                      <a:round/>
                      <a:headEnd type="none" w="med" len="med"/>
                      <a:tailEnd type="none" w="med" len="med"/>
                    </a:lnR>
                  </a:tcPr>
                </a:tc>
                <a:tc>
                  <a:txBody>
                    <a:bodyPr/>
                    <a:lstStyle/>
                    <a:p>
                      <a:pPr algn="ctr"/>
                      <a:r>
                        <a:rPr lang="en-US" sz="900" dirty="0"/>
                        <a:t>Weight</a:t>
                      </a:r>
                    </a:p>
                  </a:txBody>
                  <a:tcPr>
                    <a:lnL w="12700" cap="flat" cmpd="sng" algn="ctr">
                      <a:solidFill>
                        <a:schemeClr val="bg1"/>
                      </a:solidFill>
                      <a:prstDash val="solid"/>
                      <a:round/>
                      <a:headEnd type="none" w="med" len="med"/>
                      <a:tailEnd type="none" w="med" len="med"/>
                    </a:lnL>
                  </a:tcPr>
                </a:tc>
                <a:tc>
                  <a:txBody>
                    <a:bodyPr/>
                    <a:lstStyle/>
                    <a:p>
                      <a:pPr algn="ctr"/>
                      <a:r>
                        <a:rPr lang="en-US" sz="900" dirty="0"/>
                        <a:t>Height</a:t>
                      </a:r>
                    </a:p>
                  </a:txBody>
                  <a:tcPr>
                    <a:lnR w="12700" cap="flat" cmpd="sng" algn="ctr">
                      <a:solidFill>
                        <a:schemeClr val="bg1"/>
                      </a:solidFill>
                      <a:prstDash val="solid"/>
                      <a:round/>
                      <a:headEnd type="none" w="med" len="med"/>
                      <a:tailEnd type="none" w="med" len="med"/>
                    </a:lnR>
                  </a:tcPr>
                </a:tc>
                <a:tc>
                  <a:txBody>
                    <a:bodyPr/>
                    <a:lstStyle/>
                    <a:p>
                      <a:pPr algn="ctr"/>
                      <a:r>
                        <a:rPr lang="en-US" sz="900" dirty="0"/>
                        <a:t>Weight</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4255542"/>
                  </a:ext>
                </a:extLst>
              </a:tr>
              <a:tr h="315081">
                <a:tc vMerge="1">
                  <a:txBody>
                    <a:bodyPr/>
                    <a:lstStyle/>
                    <a:p>
                      <a:endParaRPr lang="en-US" dirty="0"/>
                    </a:p>
                  </a:txBody>
                  <a:tcPr/>
                </a:tc>
                <a:tc>
                  <a:txBody>
                    <a:bodyPr/>
                    <a:lstStyle/>
                    <a:p>
                      <a:pPr algn="ctr"/>
                      <a:r>
                        <a:rPr lang="en-US" sz="900" dirty="0"/>
                        <a:t>Mean Relative error</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200" b="1" dirty="0">
                        <a:solidFill>
                          <a:srgbClr val="FF0000"/>
                        </a:solidFill>
                      </a:endParaRPr>
                    </a:p>
                  </a:txBody>
                  <a:tcPr>
                    <a:lnR w="12700" cap="flat" cmpd="sng" algn="ctr">
                      <a:solidFill>
                        <a:schemeClr val="bg1"/>
                      </a:solidFill>
                      <a:prstDash val="solid"/>
                      <a:round/>
                      <a:headEnd type="none" w="med" len="med"/>
                      <a:tailEnd type="none" w="med" len="med"/>
                    </a:lnR>
                  </a:tcPr>
                </a:tc>
                <a:tc>
                  <a:txBody>
                    <a:bodyPr/>
                    <a:lstStyle/>
                    <a:p>
                      <a:pPr algn="ctr"/>
                      <a:endParaRPr lang="en-US" sz="1200" b="1" dirty="0">
                        <a:solidFill>
                          <a:srgbClr val="FF0000"/>
                        </a:solidFill>
                      </a:endParaRPr>
                    </a:p>
                  </a:txBody>
                  <a:tcPr>
                    <a:lnL w="12700" cap="flat" cmpd="sng" algn="ctr">
                      <a:solidFill>
                        <a:schemeClr val="bg1"/>
                      </a:solidFill>
                      <a:prstDash val="solid"/>
                      <a:round/>
                      <a:headEnd type="none" w="med" len="med"/>
                      <a:tailEnd type="none" w="med" len="med"/>
                    </a:lnL>
                  </a:tcPr>
                </a:tc>
                <a:tc>
                  <a:txBody>
                    <a:bodyPr/>
                    <a:lstStyle/>
                    <a:p>
                      <a:pPr algn="ctr"/>
                      <a:endParaRPr lang="en-US" sz="1200" b="1" dirty="0">
                        <a:solidFill>
                          <a:srgbClr val="00B050"/>
                        </a:solidFill>
                      </a:endParaRPr>
                    </a:p>
                  </a:txBody>
                  <a:tcPr>
                    <a:lnR w="12700" cap="flat" cmpd="sng" algn="ctr">
                      <a:solidFill>
                        <a:schemeClr val="bg1"/>
                      </a:solidFill>
                      <a:prstDash val="solid"/>
                      <a:round/>
                      <a:headEnd type="none" w="med" len="med"/>
                      <a:tailEnd type="none" w="med" len="med"/>
                    </a:lnR>
                  </a:tcPr>
                </a:tc>
                <a:tc>
                  <a:txBody>
                    <a:bodyPr/>
                    <a:lstStyle/>
                    <a:p>
                      <a:pPr algn="ctr"/>
                      <a:endParaRPr lang="en-US" sz="1200" b="1" dirty="0">
                        <a:solidFill>
                          <a:srgbClr val="00B05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4006381073"/>
                  </a:ext>
                </a:extLst>
              </a:tr>
              <a:tr h="196925">
                <a:tc rowSpan="2">
                  <a:txBody>
                    <a:bodyPr/>
                    <a:lstStyle/>
                    <a:p>
                      <a:pPr algn="ctr"/>
                      <a:endParaRPr lang="en-US" sz="900" dirty="0"/>
                    </a:p>
                    <a:p>
                      <a:pPr algn="ctr"/>
                      <a:r>
                        <a:rPr lang="en-US" sz="900" dirty="0"/>
                        <a:t>Cambodia Dataset</a:t>
                      </a:r>
                    </a:p>
                  </a:txBody>
                  <a:tcPr>
                    <a:lnR w="12700" cap="flat" cmpd="sng" algn="ctr">
                      <a:solidFill>
                        <a:schemeClr val="bg1"/>
                      </a:solidFill>
                      <a:prstDash val="solid"/>
                      <a:round/>
                      <a:headEnd type="none" w="med" len="med"/>
                      <a:tailEnd type="none" w="med" len="med"/>
                    </a:lnR>
                  </a:tcPr>
                </a:tc>
                <a:tc>
                  <a:txBody>
                    <a:bodyPr/>
                    <a:lstStyle/>
                    <a:p>
                      <a:pPr algn="ctr"/>
                      <a:r>
                        <a:rPr lang="en-US" sz="900" dirty="0"/>
                        <a:t>Attribute</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dirty="0"/>
                        <a:t>Height</a:t>
                      </a:r>
                    </a:p>
                  </a:txBody>
                  <a:tcPr>
                    <a:lnR w="12700" cap="flat" cmpd="sng" algn="ctr">
                      <a:solidFill>
                        <a:schemeClr val="bg1"/>
                      </a:solidFill>
                      <a:prstDash val="solid"/>
                      <a:round/>
                      <a:headEnd type="none" w="med" len="med"/>
                      <a:tailEnd type="none" w="med" len="med"/>
                    </a:lnR>
                  </a:tcPr>
                </a:tc>
                <a:tc>
                  <a:txBody>
                    <a:bodyPr/>
                    <a:lstStyle/>
                    <a:p>
                      <a:pPr algn="ctr"/>
                      <a:r>
                        <a:rPr lang="en-US" sz="900" dirty="0"/>
                        <a:t>Weight</a:t>
                      </a:r>
                    </a:p>
                  </a:txBody>
                  <a:tcPr>
                    <a:lnL w="12700" cap="flat" cmpd="sng" algn="ctr">
                      <a:solidFill>
                        <a:schemeClr val="bg1"/>
                      </a:solidFill>
                      <a:prstDash val="solid"/>
                      <a:round/>
                      <a:headEnd type="none" w="med" len="med"/>
                      <a:tailEnd type="none" w="med" len="med"/>
                    </a:lnL>
                  </a:tcPr>
                </a:tc>
                <a:tc>
                  <a:txBody>
                    <a:bodyPr/>
                    <a:lstStyle/>
                    <a:p>
                      <a:pPr algn="ctr"/>
                      <a:r>
                        <a:rPr lang="en-US" sz="900" dirty="0"/>
                        <a:t>Height</a:t>
                      </a:r>
                    </a:p>
                  </a:txBody>
                  <a:tcPr>
                    <a:lnR w="12700" cap="flat" cmpd="sng" algn="ctr">
                      <a:solidFill>
                        <a:schemeClr val="bg1"/>
                      </a:solidFill>
                      <a:prstDash val="solid"/>
                      <a:round/>
                      <a:headEnd type="none" w="med" len="med"/>
                      <a:tailEnd type="none" w="med" len="med"/>
                    </a:lnR>
                  </a:tcPr>
                </a:tc>
                <a:tc>
                  <a:txBody>
                    <a:bodyPr/>
                    <a:lstStyle/>
                    <a:p>
                      <a:pPr algn="ctr"/>
                      <a:r>
                        <a:rPr lang="en-US" sz="900" dirty="0"/>
                        <a:t>Weight</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984571555"/>
                  </a:ext>
                </a:extLst>
              </a:tr>
              <a:tr h="315081">
                <a:tc vMerge="1">
                  <a:txBody>
                    <a:bodyPr/>
                    <a:lstStyle/>
                    <a:p>
                      <a:endParaRPr lang="en-US" dirty="0"/>
                    </a:p>
                  </a:txBody>
                  <a:tcPr>
                    <a:lnR w="12700" cap="flat" cmpd="sng" algn="ctr">
                      <a:solidFill>
                        <a:schemeClr val="bg1"/>
                      </a:solidFill>
                      <a:prstDash val="solid"/>
                      <a:round/>
                      <a:headEnd type="none" w="med" len="med"/>
                      <a:tailEnd type="none" w="med" len="med"/>
                    </a:lnR>
                  </a:tcPr>
                </a:tc>
                <a:tc>
                  <a:txBody>
                    <a:bodyPr/>
                    <a:lstStyle/>
                    <a:p>
                      <a:pPr algn="ctr"/>
                      <a:r>
                        <a:rPr lang="en-US" sz="900" dirty="0"/>
                        <a:t>Mean Relative Error</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en-US" sz="1200" b="1" dirty="0">
                        <a:solidFill>
                          <a:srgbClr val="FF0000"/>
                        </a:solidFill>
                      </a:endParaRPr>
                    </a:p>
                  </a:txBody>
                  <a:tcPr>
                    <a:lnR w="12700" cap="flat" cmpd="sng" algn="ctr">
                      <a:solidFill>
                        <a:schemeClr val="bg1"/>
                      </a:solidFill>
                      <a:prstDash val="solid"/>
                      <a:round/>
                      <a:headEnd type="none" w="med" len="med"/>
                      <a:tailEnd type="none" w="med" len="med"/>
                    </a:lnR>
                  </a:tcPr>
                </a:tc>
                <a:tc>
                  <a:txBody>
                    <a:bodyPr/>
                    <a:lstStyle/>
                    <a:p>
                      <a:pPr algn="ctr"/>
                      <a:endParaRPr lang="en-US" sz="1200" b="1" dirty="0">
                        <a:solidFill>
                          <a:srgbClr val="FF0000"/>
                        </a:solidFill>
                      </a:endParaRPr>
                    </a:p>
                  </a:txBody>
                  <a:tcPr>
                    <a:lnL w="12700" cap="flat" cmpd="sng" algn="ctr">
                      <a:solidFill>
                        <a:schemeClr val="bg1"/>
                      </a:solidFill>
                      <a:prstDash val="solid"/>
                      <a:round/>
                      <a:headEnd type="none" w="med" len="med"/>
                      <a:tailEnd type="none" w="med" len="med"/>
                    </a:lnL>
                  </a:tcPr>
                </a:tc>
                <a:tc>
                  <a:txBody>
                    <a:bodyPr/>
                    <a:lstStyle/>
                    <a:p>
                      <a:pPr algn="ctr"/>
                      <a:endParaRPr lang="en-US" sz="1200" b="1" dirty="0">
                        <a:solidFill>
                          <a:srgbClr val="00B050"/>
                        </a:solidFill>
                      </a:endParaRPr>
                    </a:p>
                  </a:txBody>
                  <a:tcPr>
                    <a:lnR w="12700" cap="flat" cmpd="sng" algn="ctr">
                      <a:solidFill>
                        <a:schemeClr val="bg1"/>
                      </a:solidFill>
                      <a:prstDash val="solid"/>
                      <a:round/>
                      <a:headEnd type="none" w="med" len="med"/>
                      <a:tailEnd type="none" w="med" len="med"/>
                    </a:lnR>
                  </a:tcPr>
                </a:tc>
                <a:tc>
                  <a:txBody>
                    <a:bodyPr/>
                    <a:lstStyle/>
                    <a:p>
                      <a:pPr algn="ctr"/>
                      <a:endParaRPr lang="en-US" sz="1200" b="1" dirty="0">
                        <a:solidFill>
                          <a:srgbClr val="00B050"/>
                        </a:solidFill>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96616418"/>
                  </a:ext>
                </a:extLst>
              </a:tr>
            </a:tbl>
          </a:graphicData>
        </a:graphic>
      </p:graphicFrame>
      <p:sp>
        <p:nvSpPr>
          <p:cNvPr id="26" name="ZoneTexte 25">
            <a:extLst>
              <a:ext uri="{FF2B5EF4-FFF2-40B4-BE49-F238E27FC236}">
                <a16:creationId xmlns:a16="http://schemas.microsoft.com/office/drawing/2014/main" id="{0852F3C6-7A8C-431D-9A36-92F74FAB4227}"/>
              </a:ext>
            </a:extLst>
          </p:cNvPr>
          <p:cNvSpPr txBox="1"/>
          <p:nvPr/>
        </p:nvSpPr>
        <p:spPr>
          <a:xfrm>
            <a:off x="3531794" y="4062117"/>
            <a:ext cx="524706"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0000"/>
                </a:solidFill>
                <a:effectLst/>
                <a:uLnTx/>
                <a:uFillTx/>
                <a:latin typeface="Arial"/>
                <a:ea typeface="+mn-ea"/>
                <a:cs typeface="+mn-cs"/>
                <a:sym typeface="Arial"/>
              </a:rPr>
              <a:t>46%</a:t>
            </a:r>
          </a:p>
        </p:txBody>
      </p:sp>
      <p:sp>
        <p:nvSpPr>
          <p:cNvPr id="30" name="ZoneTexte 29">
            <a:extLst>
              <a:ext uri="{FF2B5EF4-FFF2-40B4-BE49-F238E27FC236}">
                <a16:creationId xmlns:a16="http://schemas.microsoft.com/office/drawing/2014/main" id="{4307BA67-4BDE-4F18-A000-E9C1CA52D63F}"/>
              </a:ext>
            </a:extLst>
          </p:cNvPr>
          <p:cNvSpPr txBox="1"/>
          <p:nvPr/>
        </p:nvSpPr>
        <p:spPr>
          <a:xfrm>
            <a:off x="4463070" y="4062117"/>
            <a:ext cx="56152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0000"/>
                </a:solidFill>
                <a:effectLst/>
                <a:uLnTx/>
                <a:uFillTx/>
                <a:latin typeface="Arial"/>
                <a:ea typeface="+mn-ea"/>
                <a:cs typeface="+mn-cs"/>
                <a:sym typeface="Arial"/>
              </a:rPr>
              <a:t>47%</a:t>
            </a:r>
          </a:p>
        </p:txBody>
      </p:sp>
      <p:sp>
        <p:nvSpPr>
          <p:cNvPr id="31" name="ZoneTexte 30">
            <a:extLst>
              <a:ext uri="{FF2B5EF4-FFF2-40B4-BE49-F238E27FC236}">
                <a16:creationId xmlns:a16="http://schemas.microsoft.com/office/drawing/2014/main" id="{98E88CEC-FB5A-41F2-B2DD-7C0153B8F231}"/>
              </a:ext>
            </a:extLst>
          </p:cNvPr>
          <p:cNvSpPr txBox="1"/>
          <p:nvPr/>
        </p:nvSpPr>
        <p:spPr>
          <a:xfrm>
            <a:off x="4463070" y="4644101"/>
            <a:ext cx="56152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0000"/>
                </a:solidFill>
                <a:ea typeface="+mn-ea"/>
                <a:cs typeface="+mn-cs"/>
              </a:rPr>
              <a:t>28</a:t>
            </a:r>
            <a:r>
              <a:rPr kumimoji="0" lang="en-US" sz="1200" b="1" i="0" u="none" strike="noStrike" kern="0" cap="none" spc="0" normalizeH="0" baseline="0" noProof="0" dirty="0">
                <a:ln>
                  <a:noFill/>
                </a:ln>
                <a:solidFill>
                  <a:srgbClr val="FF0000"/>
                </a:solidFill>
                <a:effectLst/>
                <a:uLnTx/>
                <a:uFillTx/>
                <a:latin typeface="Arial"/>
                <a:ea typeface="+mn-ea"/>
                <a:cs typeface="+mn-cs"/>
                <a:sym typeface="Arial"/>
              </a:rPr>
              <a:t>%</a:t>
            </a:r>
          </a:p>
        </p:txBody>
      </p:sp>
      <p:sp>
        <p:nvSpPr>
          <p:cNvPr id="32" name="ZoneTexte 31">
            <a:extLst>
              <a:ext uri="{FF2B5EF4-FFF2-40B4-BE49-F238E27FC236}">
                <a16:creationId xmlns:a16="http://schemas.microsoft.com/office/drawing/2014/main" id="{1D79DC5F-C68D-4A6C-8741-C27AC7FDE48D}"/>
              </a:ext>
            </a:extLst>
          </p:cNvPr>
          <p:cNvSpPr txBox="1"/>
          <p:nvPr/>
        </p:nvSpPr>
        <p:spPr>
          <a:xfrm>
            <a:off x="3494972" y="4644101"/>
            <a:ext cx="56152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FF0000"/>
                </a:solidFill>
                <a:ea typeface="+mn-ea"/>
                <a:cs typeface="+mn-cs"/>
              </a:rPr>
              <a:t>20</a:t>
            </a:r>
            <a:r>
              <a:rPr kumimoji="0" lang="en-US" sz="1200" b="1" i="0" u="none" strike="noStrike" kern="0" cap="none" spc="0" normalizeH="0" baseline="0" noProof="0" dirty="0">
                <a:ln>
                  <a:noFill/>
                </a:ln>
                <a:solidFill>
                  <a:srgbClr val="FF0000"/>
                </a:solidFill>
                <a:effectLst/>
                <a:uLnTx/>
                <a:uFillTx/>
                <a:latin typeface="Arial"/>
                <a:ea typeface="+mn-ea"/>
                <a:cs typeface="+mn-cs"/>
                <a:sym typeface="Arial"/>
              </a:rPr>
              <a:t>%</a:t>
            </a:r>
          </a:p>
        </p:txBody>
      </p:sp>
      <p:sp>
        <p:nvSpPr>
          <p:cNvPr id="36" name="ZoneTexte 35">
            <a:extLst>
              <a:ext uri="{FF2B5EF4-FFF2-40B4-BE49-F238E27FC236}">
                <a16:creationId xmlns:a16="http://schemas.microsoft.com/office/drawing/2014/main" id="{F414FD8E-F37C-4B2A-B248-B9BD3AE6D775}"/>
              </a:ext>
            </a:extLst>
          </p:cNvPr>
          <p:cNvSpPr txBox="1"/>
          <p:nvPr/>
        </p:nvSpPr>
        <p:spPr>
          <a:xfrm>
            <a:off x="5403040" y="4062116"/>
            <a:ext cx="54925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B050"/>
                </a:solidFill>
                <a:effectLst/>
                <a:uLnTx/>
                <a:uFillTx/>
                <a:latin typeface="Arial"/>
                <a:ea typeface="+mn-ea"/>
                <a:cs typeface="+mn-cs"/>
                <a:sym typeface="Arial"/>
              </a:rPr>
              <a:t>5.2%</a:t>
            </a:r>
          </a:p>
        </p:txBody>
      </p:sp>
      <p:sp>
        <p:nvSpPr>
          <p:cNvPr id="37" name="ZoneTexte 36">
            <a:extLst>
              <a:ext uri="{FF2B5EF4-FFF2-40B4-BE49-F238E27FC236}">
                <a16:creationId xmlns:a16="http://schemas.microsoft.com/office/drawing/2014/main" id="{ED7ADBD9-3230-4137-A156-8883F98E2E8B}"/>
              </a:ext>
            </a:extLst>
          </p:cNvPr>
          <p:cNvSpPr txBox="1"/>
          <p:nvPr/>
        </p:nvSpPr>
        <p:spPr>
          <a:xfrm>
            <a:off x="6322045" y="4066184"/>
            <a:ext cx="54925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0B050"/>
                </a:solidFill>
                <a:ea typeface="+mn-ea"/>
                <a:cs typeface="+mn-cs"/>
              </a:rPr>
              <a:t>23</a:t>
            </a:r>
            <a:r>
              <a:rPr kumimoji="0" lang="en-US" sz="1200" b="1" i="0" u="none" strike="noStrike" kern="0" cap="none" spc="0" normalizeH="0" baseline="0" noProof="0" dirty="0">
                <a:ln>
                  <a:noFill/>
                </a:ln>
                <a:solidFill>
                  <a:srgbClr val="00B050"/>
                </a:solidFill>
                <a:effectLst/>
                <a:uLnTx/>
                <a:uFillTx/>
                <a:latin typeface="Arial"/>
                <a:ea typeface="+mn-ea"/>
                <a:cs typeface="+mn-cs"/>
                <a:sym typeface="Arial"/>
              </a:rPr>
              <a:t>%</a:t>
            </a:r>
          </a:p>
        </p:txBody>
      </p:sp>
      <p:sp>
        <p:nvSpPr>
          <p:cNvPr id="38" name="ZoneTexte 37">
            <a:extLst>
              <a:ext uri="{FF2B5EF4-FFF2-40B4-BE49-F238E27FC236}">
                <a16:creationId xmlns:a16="http://schemas.microsoft.com/office/drawing/2014/main" id="{D4E83010-5644-4AC3-AF21-F7180AA483C6}"/>
              </a:ext>
            </a:extLst>
          </p:cNvPr>
          <p:cNvSpPr txBox="1"/>
          <p:nvPr/>
        </p:nvSpPr>
        <p:spPr>
          <a:xfrm>
            <a:off x="5403040" y="4644101"/>
            <a:ext cx="54925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0B050"/>
                </a:solidFill>
                <a:ea typeface="+mn-ea"/>
                <a:cs typeface="+mn-cs"/>
              </a:rPr>
              <a:t>7.4</a:t>
            </a:r>
            <a:r>
              <a:rPr kumimoji="0" lang="en-US" sz="1200" b="1" i="0" u="none" strike="noStrike" kern="0" cap="none" spc="0" normalizeH="0" baseline="0" noProof="0" dirty="0">
                <a:ln>
                  <a:noFill/>
                </a:ln>
                <a:solidFill>
                  <a:srgbClr val="00B050"/>
                </a:solidFill>
                <a:effectLst/>
                <a:uLnTx/>
                <a:uFillTx/>
                <a:latin typeface="Arial"/>
                <a:ea typeface="+mn-ea"/>
                <a:cs typeface="+mn-cs"/>
                <a:sym typeface="Arial"/>
              </a:rPr>
              <a:t>%</a:t>
            </a:r>
          </a:p>
        </p:txBody>
      </p:sp>
      <p:sp>
        <p:nvSpPr>
          <p:cNvPr id="39" name="ZoneTexte 38">
            <a:extLst>
              <a:ext uri="{FF2B5EF4-FFF2-40B4-BE49-F238E27FC236}">
                <a16:creationId xmlns:a16="http://schemas.microsoft.com/office/drawing/2014/main" id="{397BE074-98E1-4A3B-96D8-476CCF819DC6}"/>
              </a:ext>
            </a:extLst>
          </p:cNvPr>
          <p:cNvSpPr txBox="1"/>
          <p:nvPr/>
        </p:nvSpPr>
        <p:spPr>
          <a:xfrm>
            <a:off x="6330736" y="4644101"/>
            <a:ext cx="54925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0B050"/>
                </a:solidFill>
                <a:ea typeface="+mn-ea"/>
                <a:cs typeface="+mn-cs"/>
              </a:rPr>
              <a:t>23</a:t>
            </a:r>
            <a:r>
              <a:rPr kumimoji="0" lang="en-US" sz="1200" b="1" i="0" u="none" strike="noStrike" kern="0" cap="none" spc="0" normalizeH="0" baseline="0" noProof="0" dirty="0">
                <a:ln>
                  <a:noFill/>
                </a:ln>
                <a:solidFill>
                  <a:srgbClr val="00B050"/>
                </a:solidFill>
                <a:effectLst/>
                <a:uLnTx/>
                <a:uFillTx/>
                <a:latin typeface="Arial"/>
                <a:ea typeface="+mn-ea"/>
                <a:cs typeface="+mn-cs"/>
                <a:sym typeface="Arial"/>
              </a:rPr>
              <a:t>%</a:t>
            </a:r>
          </a:p>
        </p:txBody>
      </p:sp>
    </p:spTree>
    <p:extLst>
      <p:ext uri="{BB962C8B-B14F-4D97-AF65-F5344CB8AC3E}">
        <p14:creationId xmlns:p14="http://schemas.microsoft.com/office/powerpoint/2010/main" val="410000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1" grpId="0"/>
      <p:bldP spid="32" grpId="0"/>
      <p:bldP spid="36" grpId="0"/>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68825"/>
            <a:ext cx="8520600" cy="5727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fr" dirty="0">
                <a:solidFill>
                  <a:srgbClr val="000000"/>
                </a:solidFill>
              </a:rPr>
              <a:t>Context</a:t>
            </a:r>
            <a:endParaRPr dirty="0">
              <a:solidFill>
                <a:srgbClr val="000000"/>
              </a:solidFill>
            </a:endParaRPr>
          </a:p>
          <a:p>
            <a:pPr marL="0" lvl="0" indent="0" algn="ctr" rtl="0">
              <a:spcBef>
                <a:spcPts val="0"/>
              </a:spcBef>
              <a:spcAft>
                <a:spcPts val="0"/>
              </a:spcAft>
              <a:buNone/>
            </a:pPr>
            <a:endParaRPr dirty="0">
              <a:solidFill>
                <a:srgbClr val="000000"/>
              </a:solidFill>
            </a:endParaRPr>
          </a:p>
        </p:txBody>
      </p:sp>
      <p:sp>
        <p:nvSpPr>
          <p:cNvPr id="9" name="ZoneTexte 8">
            <a:extLst>
              <a:ext uri="{FF2B5EF4-FFF2-40B4-BE49-F238E27FC236}">
                <a16:creationId xmlns:a16="http://schemas.microsoft.com/office/drawing/2014/main" id="{359E7659-7303-4FC8-8EA2-5FFB24DAAD7D}"/>
              </a:ext>
            </a:extLst>
          </p:cNvPr>
          <p:cNvSpPr txBox="1"/>
          <p:nvPr/>
        </p:nvSpPr>
        <p:spPr>
          <a:xfrm>
            <a:off x="477747" y="1586433"/>
            <a:ext cx="4094253" cy="2893100"/>
          </a:xfrm>
          <a:prstGeom prst="rect">
            <a:avLst/>
          </a:prstGeom>
          <a:noFill/>
        </p:spPr>
        <p:txBody>
          <a:bodyPr wrap="square">
            <a:spAutoFit/>
          </a:bodyPr>
          <a:lstStyle/>
          <a:p>
            <a:pPr marL="285750" indent="-285750" algn="l">
              <a:buFontTx/>
              <a:buChar char="-"/>
            </a:pPr>
            <a:r>
              <a:rPr lang="en-US" b="1" i="0" dirty="0">
                <a:solidFill>
                  <a:srgbClr val="000000"/>
                </a:solidFill>
                <a:effectLst/>
                <a:latin typeface="Helvetica Neue"/>
              </a:rPr>
              <a:t>Malnutrition</a:t>
            </a:r>
            <a:r>
              <a:rPr lang="en-US" b="0" i="0" dirty="0">
                <a:solidFill>
                  <a:srgbClr val="000000"/>
                </a:solidFill>
                <a:effectLst/>
                <a:latin typeface="Helvetica Neue"/>
              </a:rPr>
              <a:t> is still widespread in the world.</a:t>
            </a:r>
          </a:p>
          <a:p>
            <a:pPr algn="l"/>
            <a:r>
              <a:rPr lang="en-US" b="0" i="0" dirty="0">
                <a:solidFill>
                  <a:srgbClr val="000000"/>
                </a:solidFill>
                <a:effectLst/>
                <a:latin typeface="Helvetica Neue"/>
              </a:rPr>
              <a:t> </a:t>
            </a:r>
          </a:p>
          <a:p>
            <a:pPr marL="285750" indent="-285750">
              <a:buFontTx/>
              <a:buChar char="-"/>
            </a:pPr>
            <a:r>
              <a:rPr lang="en-US" b="1" i="0" dirty="0">
                <a:solidFill>
                  <a:srgbClr val="000000"/>
                </a:solidFill>
                <a:effectLst/>
                <a:latin typeface="Helvetica Neue"/>
              </a:rPr>
              <a:t>Body measurements</a:t>
            </a:r>
            <a:r>
              <a:rPr lang="en-US" b="0" i="0" dirty="0">
                <a:solidFill>
                  <a:srgbClr val="000000"/>
                </a:solidFill>
                <a:effectLst/>
                <a:latin typeface="Helvetica Neue"/>
              </a:rPr>
              <a:t> are an essential tool to </a:t>
            </a:r>
            <a:r>
              <a:rPr lang="en-US" b="1" i="0" dirty="0">
                <a:solidFill>
                  <a:srgbClr val="000000"/>
                </a:solidFill>
                <a:effectLst/>
                <a:latin typeface="Helvetica Neue"/>
              </a:rPr>
              <a:t>assess the nutritional status</a:t>
            </a:r>
            <a:r>
              <a:rPr lang="en-US" b="0" i="0" dirty="0">
                <a:solidFill>
                  <a:srgbClr val="000000"/>
                </a:solidFill>
                <a:effectLst/>
                <a:latin typeface="Helvetica Neue"/>
              </a:rPr>
              <a:t> of people</a:t>
            </a:r>
          </a:p>
          <a:p>
            <a:endParaRPr lang="en-US" b="0" i="0" dirty="0">
              <a:solidFill>
                <a:srgbClr val="000000"/>
              </a:solidFill>
              <a:effectLst/>
              <a:latin typeface="Helvetica Neue"/>
            </a:endParaRPr>
          </a:p>
          <a:p>
            <a:pPr marL="285750" indent="-285750">
              <a:buFontTx/>
              <a:buChar char="-"/>
            </a:pPr>
            <a:r>
              <a:rPr lang="en-US" dirty="0">
                <a:latin typeface="Helvetica Neue"/>
              </a:rPr>
              <a:t>T</a:t>
            </a:r>
            <a:r>
              <a:rPr lang="en-US" b="0" i="0" dirty="0">
                <a:solidFill>
                  <a:srgbClr val="000000"/>
                </a:solidFill>
                <a:effectLst/>
                <a:latin typeface="Helvetica Neue"/>
              </a:rPr>
              <a:t>hese measurements are often </a:t>
            </a:r>
            <a:r>
              <a:rPr lang="en-US" b="1" i="0" dirty="0">
                <a:solidFill>
                  <a:srgbClr val="000000"/>
                </a:solidFill>
                <a:effectLst/>
                <a:latin typeface="Helvetica Neue"/>
              </a:rPr>
              <a:t>imprecise and unreliable </a:t>
            </a:r>
            <a:r>
              <a:rPr lang="en-US" b="0" i="0" dirty="0">
                <a:solidFill>
                  <a:srgbClr val="000000"/>
                </a:solidFill>
                <a:effectLst/>
                <a:latin typeface="Helvetica Neue"/>
              </a:rPr>
              <a:t>especially with </a:t>
            </a:r>
            <a:r>
              <a:rPr lang="en-US" b="1" i="0" dirty="0">
                <a:solidFill>
                  <a:srgbClr val="000000"/>
                </a:solidFill>
                <a:effectLst/>
                <a:latin typeface="Helvetica Neue"/>
              </a:rPr>
              <a:t>children</a:t>
            </a:r>
          </a:p>
          <a:p>
            <a:endParaRPr lang="en-US" b="1" i="0" dirty="0">
              <a:solidFill>
                <a:srgbClr val="000000"/>
              </a:solidFill>
              <a:effectLst/>
              <a:latin typeface="Helvetica Neue"/>
            </a:endParaRPr>
          </a:p>
          <a:p>
            <a:pPr marL="285750" indent="-285750">
              <a:buFontTx/>
              <a:buChar char="-"/>
            </a:pPr>
            <a:r>
              <a:rPr lang="en-US" b="0" i="0" dirty="0">
                <a:solidFill>
                  <a:srgbClr val="000000"/>
                </a:solidFill>
                <a:effectLst/>
                <a:latin typeface="Helvetica Neue"/>
              </a:rPr>
              <a:t>In many developing countries of today’s world, </a:t>
            </a:r>
            <a:r>
              <a:rPr lang="en-US" b="1" i="0" dirty="0">
                <a:solidFill>
                  <a:srgbClr val="000000"/>
                </a:solidFill>
                <a:effectLst/>
                <a:latin typeface="Helvetica Neue"/>
              </a:rPr>
              <a:t>scales and measuring boards are becoming scarcer than mobile phones</a:t>
            </a:r>
            <a:r>
              <a:rPr lang="en-US" b="0" i="0" dirty="0">
                <a:solidFill>
                  <a:srgbClr val="000000"/>
                </a:solidFill>
                <a:effectLst/>
                <a:latin typeface="Helvetica Neue"/>
              </a:rPr>
              <a:t>.</a:t>
            </a:r>
          </a:p>
          <a:p>
            <a:endParaRPr lang="en-US" b="0" i="0" dirty="0">
              <a:solidFill>
                <a:srgbClr val="000000"/>
              </a:solidFill>
              <a:effectLst/>
              <a:latin typeface="Helvetica Neue"/>
            </a:endParaRPr>
          </a:p>
          <a:p>
            <a:endParaRPr lang="en-US" b="0" i="0" dirty="0">
              <a:solidFill>
                <a:srgbClr val="000000"/>
              </a:solidFill>
              <a:effectLst/>
              <a:latin typeface="Helvetica Neue"/>
            </a:endParaRPr>
          </a:p>
        </p:txBody>
      </p:sp>
      <p:pic>
        <p:nvPicPr>
          <p:cNvPr id="11" name="Image 10" descr="Une image contenant texte, intérieur, toilette&#10;&#10;Description générée automatiquement">
            <a:extLst>
              <a:ext uri="{FF2B5EF4-FFF2-40B4-BE49-F238E27FC236}">
                <a16:creationId xmlns:a16="http://schemas.microsoft.com/office/drawing/2014/main" id="{A60F0791-8AD3-4529-9815-9C6DE0FB9140}"/>
              </a:ext>
            </a:extLst>
          </p:cNvPr>
          <p:cNvPicPr>
            <a:picLocks noChangeAspect="1"/>
          </p:cNvPicPr>
          <p:nvPr/>
        </p:nvPicPr>
        <p:blipFill>
          <a:blip r:embed="rId3"/>
          <a:stretch>
            <a:fillRect/>
          </a:stretch>
        </p:blipFill>
        <p:spPr>
          <a:xfrm>
            <a:off x="4728050" y="1495591"/>
            <a:ext cx="4129293" cy="2983942"/>
          </a:xfrm>
          <a:prstGeom prst="rect">
            <a:avLst/>
          </a:prstGeom>
        </p:spPr>
      </p:pic>
    </p:spTree>
    <p:extLst>
      <p:ext uri="{BB962C8B-B14F-4D97-AF65-F5344CB8AC3E}">
        <p14:creationId xmlns:p14="http://schemas.microsoft.com/office/powerpoint/2010/main" val="41984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2CBA1C-10E6-4423-AD1D-CA1B06399EDF}"/>
              </a:ext>
            </a:extLst>
          </p:cNvPr>
          <p:cNvSpPr>
            <a:spLocks noGrp="1"/>
          </p:cNvSpPr>
          <p:nvPr>
            <p:ph type="title"/>
          </p:nvPr>
        </p:nvSpPr>
        <p:spPr/>
        <p:txBody>
          <a:bodyPr/>
          <a:lstStyle/>
          <a:p>
            <a:pPr algn="ctr"/>
            <a:r>
              <a:rPr lang="en-US" dirty="0"/>
              <a:t>Analysis (1)</a:t>
            </a:r>
          </a:p>
        </p:txBody>
      </p:sp>
      <p:sp>
        <p:nvSpPr>
          <p:cNvPr id="3" name="Espace réservé du texte 2">
            <a:extLst>
              <a:ext uri="{FF2B5EF4-FFF2-40B4-BE49-F238E27FC236}">
                <a16:creationId xmlns:a16="http://schemas.microsoft.com/office/drawing/2014/main" id="{F3B57CD2-AE4E-478C-85EA-4EE1C3775A30}"/>
              </a:ext>
            </a:extLst>
          </p:cNvPr>
          <p:cNvSpPr>
            <a:spLocks noGrp="1"/>
          </p:cNvSpPr>
          <p:nvPr>
            <p:ph type="body" idx="1"/>
          </p:nvPr>
        </p:nvSpPr>
        <p:spPr/>
        <p:txBody>
          <a:bodyPr/>
          <a:lstStyle/>
          <a:p>
            <a:pPr marL="114300" indent="0">
              <a:buNone/>
            </a:pPr>
            <a:r>
              <a:rPr lang="en-US" sz="1600" dirty="0">
                <a:solidFill>
                  <a:schemeClr val="tx1"/>
                </a:solidFill>
              </a:rPr>
              <a:t>On </a:t>
            </a:r>
            <a:r>
              <a:rPr lang="en-US" sz="1600" b="1" dirty="0">
                <a:solidFill>
                  <a:schemeClr val="tx1"/>
                </a:solidFill>
              </a:rPr>
              <a:t>Guinea data</a:t>
            </a:r>
            <a:r>
              <a:rPr lang="en-US" sz="1600" dirty="0">
                <a:solidFill>
                  <a:schemeClr val="tx1"/>
                </a:solidFill>
              </a:rPr>
              <a:t>, </a:t>
            </a:r>
            <a:r>
              <a:rPr lang="en-US" sz="1600" b="1" dirty="0">
                <a:solidFill>
                  <a:schemeClr val="tx1"/>
                </a:solidFill>
              </a:rPr>
              <a:t>Mobilenet_v1</a:t>
            </a:r>
            <a:r>
              <a:rPr lang="en-US" sz="1600" dirty="0">
                <a:solidFill>
                  <a:schemeClr val="tx1"/>
                </a:solidFill>
              </a:rPr>
              <a:t> tends to </a:t>
            </a:r>
            <a:r>
              <a:rPr lang="en-US" sz="1600" b="1" dirty="0">
                <a:solidFill>
                  <a:srgbClr val="FF0000"/>
                </a:solidFill>
              </a:rPr>
              <a:t>predict the mean height and weight</a:t>
            </a:r>
            <a:r>
              <a:rPr lang="en-US" sz="1600" dirty="0">
                <a:solidFill>
                  <a:schemeClr val="tx1"/>
                </a:solidFill>
              </a:rPr>
              <a:t>. </a:t>
            </a:r>
          </a:p>
          <a:p>
            <a:pPr marL="114300" indent="0">
              <a:buNone/>
            </a:pPr>
            <a:endParaRPr lang="en-US" sz="1400" dirty="0">
              <a:solidFill>
                <a:schemeClr val="tx1"/>
              </a:solidFill>
            </a:endParaRPr>
          </a:p>
          <a:p>
            <a:pPr lvl="0">
              <a:buClrTx/>
              <a:buFont typeface="Arial" panose="020B0604020202020204" pitchFamily="34" charset="0"/>
              <a:buChar char="●"/>
            </a:pPr>
            <a:r>
              <a:rPr lang="en-US" sz="1600" b="1" dirty="0">
                <a:solidFill>
                  <a:srgbClr val="000000"/>
                </a:solidFill>
              </a:rPr>
              <a:t>Model: 5% for Height </a:t>
            </a:r>
            <a:r>
              <a:rPr lang="en-US" sz="1600" dirty="0">
                <a:solidFill>
                  <a:srgbClr val="000000"/>
                </a:solidFill>
              </a:rPr>
              <a:t>and</a:t>
            </a:r>
            <a:r>
              <a:rPr lang="en-US" sz="1600" b="1" dirty="0">
                <a:solidFill>
                  <a:srgbClr val="000000"/>
                </a:solidFill>
              </a:rPr>
              <a:t> 23% for Weight</a:t>
            </a:r>
          </a:p>
          <a:p>
            <a:pPr lvl="0">
              <a:buClrTx/>
              <a:buFont typeface="Arial" panose="020B0604020202020204" pitchFamily="34" charset="0"/>
              <a:buChar char="●"/>
            </a:pPr>
            <a:endParaRPr lang="en-US" sz="1400" dirty="0">
              <a:solidFill>
                <a:schemeClr val="tx1"/>
              </a:solidFill>
            </a:endParaRPr>
          </a:p>
          <a:p>
            <a:pPr>
              <a:buClrTx/>
              <a:buFont typeface="Arial" panose="020B0604020202020204" pitchFamily="34" charset="0"/>
              <a:buChar char="●"/>
            </a:pPr>
            <a:r>
              <a:rPr lang="en-US" sz="1600" b="1" dirty="0">
                <a:solidFill>
                  <a:schemeClr val="tx1"/>
                </a:solidFill>
              </a:rPr>
              <a:t>Data </a:t>
            </a:r>
            <a:r>
              <a:rPr lang="en-US" sz="1600" dirty="0">
                <a:solidFill>
                  <a:schemeClr val="tx1"/>
                </a:solidFill>
              </a:rPr>
              <a:t>has a Mean Relative Difference </a:t>
            </a:r>
            <a:r>
              <a:rPr lang="en-US" sz="1600" b="1" dirty="0">
                <a:solidFill>
                  <a:schemeClr val="tx1"/>
                </a:solidFill>
              </a:rPr>
              <a:t>from the mean </a:t>
            </a:r>
            <a:r>
              <a:rPr lang="en-US" sz="1600" dirty="0">
                <a:solidFill>
                  <a:schemeClr val="tx1"/>
                </a:solidFill>
              </a:rPr>
              <a:t>of </a:t>
            </a:r>
            <a:r>
              <a:rPr lang="en-US" sz="1600" b="1" dirty="0">
                <a:solidFill>
                  <a:schemeClr val="tx1"/>
                </a:solidFill>
              </a:rPr>
              <a:t>4.95% for Height</a:t>
            </a:r>
            <a:r>
              <a:rPr lang="en-US" sz="1600" dirty="0">
                <a:solidFill>
                  <a:schemeClr val="tx1"/>
                </a:solidFill>
              </a:rPr>
              <a:t> and </a:t>
            </a:r>
            <a:r>
              <a:rPr lang="en-US" sz="1600" b="1" dirty="0">
                <a:solidFill>
                  <a:schemeClr val="tx1"/>
                </a:solidFill>
              </a:rPr>
              <a:t>22.3% for Weight</a:t>
            </a:r>
          </a:p>
        </p:txBody>
      </p:sp>
      <p:pic>
        <p:nvPicPr>
          <p:cNvPr id="5" name="Image 4">
            <a:extLst>
              <a:ext uri="{FF2B5EF4-FFF2-40B4-BE49-F238E27FC236}">
                <a16:creationId xmlns:a16="http://schemas.microsoft.com/office/drawing/2014/main" id="{0F70126D-F5BE-4DC3-B255-23071EAE8F66}"/>
              </a:ext>
            </a:extLst>
          </p:cNvPr>
          <p:cNvPicPr>
            <a:picLocks noChangeAspect="1"/>
          </p:cNvPicPr>
          <p:nvPr/>
        </p:nvPicPr>
        <p:blipFill rotWithShape="1">
          <a:blip r:embed="rId3"/>
          <a:srcRect t="-47" r="41546"/>
          <a:stretch/>
        </p:blipFill>
        <p:spPr>
          <a:xfrm>
            <a:off x="2376985" y="2674764"/>
            <a:ext cx="4606822" cy="1960927"/>
          </a:xfrm>
          <a:prstGeom prst="rect">
            <a:avLst/>
          </a:prstGeom>
        </p:spPr>
      </p:pic>
      <p:sp>
        <p:nvSpPr>
          <p:cNvPr id="9" name="ZoneTexte 8">
            <a:extLst>
              <a:ext uri="{FF2B5EF4-FFF2-40B4-BE49-F238E27FC236}">
                <a16:creationId xmlns:a16="http://schemas.microsoft.com/office/drawing/2014/main" id="{B6B66AF8-1F08-48F0-ADB7-DAC456031CB8}"/>
              </a:ext>
            </a:extLst>
          </p:cNvPr>
          <p:cNvSpPr txBox="1"/>
          <p:nvPr/>
        </p:nvSpPr>
        <p:spPr>
          <a:xfrm>
            <a:off x="4066986" y="4630049"/>
            <a:ext cx="1208459" cy="430887"/>
          </a:xfrm>
          <a:prstGeom prst="rect">
            <a:avLst/>
          </a:prstGeom>
          <a:noFill/>
        </p:spPr>
        <p:txBody>
          <a:bodyPr wrap="square">
            <a:spAutoFit/>
          </a:bodyPr>
          <a:lstStyle/>
          <a:p>
            <a:pPr marL="114300" lvl="1"/>
            <a:r>
              <a:rPr lang="en-US" sz="1100" b="1" dirty="0">
                <a:solidFill>
                  <a:srgbClr val="FF0000"/>
                </a:solidFill>
              </a:rPr>
              <a:t>Mean weight = 2.94kg</a:t>
            </a:r>
          </a:p>
        </p:txBody>
      </p:sp>
      <p:sp>
        <p:nvSpPr>
          <p:cNvPr id="10" name="Rectangle : coins arrondis 9">
            <a:extLst>
              <a:ext uri="{FF2B5EF4-FFF2-40B4-BE49-F238E27FC236}">
                <a16:creationId xmlns:a16="http://schemas.microsoft.com/office/drawing/2014/main" id="{A21893DC-589A-432B-B481-A300C5C67C6B}"/>
              </a:ext>
            </a:extLst>
          </p:cNvPr>
          <p:cNvSpPr/>
          <p:nvPr/>
        </p:nvSpPr>
        <p:spPr>
          <a:xfrm>
            <a:off x="2675693" y="3006157"/>
            <a:ext cx="1123056" cy="16295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 coins arrondis 12">
            <a:extLst>
              <a:ext uri="{FF2B5EF4-FFF2-40B4-BE49-F238E27FC236}">
                <a16:creationId xmlns:a16="http://schemas.microsoft.com/office/drawing/2014/main" id="{FE451AC8-B08A-4C97-8D9E-D97CCF9F9875}"/>
              </a:ext>
            </a:extLst>
          </p:cNvPr>
          <p:cNvSpPr/>
          <p:nvPr/>
        </p:nvSpPr>
        <p:spPr>
          <a:xfrm>
            <a:off x="4085140" y="3027463"/>
            <a:ext cx="1123056" cy="16295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a:extLst>
              <a:ext uri="{FF2B5EF4-FFF2-40B4-BE49-F238E27FC236}">
                <a16:creationId xmlns:a16="http://schemas.microsoft.com/office/drawing/2014/main" id="{DE9CB448-ECA8-4BD5-BCE7-B1E4B922A2B1}"/>
              </a:ext>
            </a:extLst>
          </p:cNvPr>
          <p:cNvSpPr txBox="1"/>
          <p:nvPr/>
        </p:nvSpPr>
        <p:spPr>
          <a:xfrm>
            <a:off x="2621999" y="4630049"/>
            <a:ext cx="1208459" cy="430887"/>
          </a:xfrm>
          <a:prstGeom prst="rect">
            <a:avLst/>
          </a:prstGeom>
          <a:noFill/>
        </p:spPr>
        <p:txBody>
          <a:bodyPr wrap="square">
            <a:spAutoFit/>
          </a:bodyPr>
          <a:lstStyle/>
          <a:p>
            <a:pPr marL="114300" lvl="1"/>
            <a:r>
              <a:rPr lang="en-US" sz="1100" b="1" dirty="0">
                <a:solidFill>
                  <a:srgbClr val="FF0000"/>
                </a:solidFill>
              </a:rPr>
              <a:t>Mean height = 49.27cm</a:t>
            </a:r>
          </a:p>
        </p:txBody>
      </p:sp>
    </p:spTree>
    <p:extLst>
      <p:ext uri="{BB962C8B-B14F-4D97-AF65-F5344CB8AC3E}">
        <p14:creationId xmlns:p14="http://schemas.microsoft.com/office/powerpoint/2010/main" val="22272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B9B578-7932-45BF-AAF5-53AD3753EDBA}"/>
              </a:ext>
            </a:extLst>
          </p:cNvPr>
          <p:cNvSpPr>
            <a:spLocks noGrp="1"/>
          </p:cNvSpPr>
          <p:nvPr>
            <p:ph type="title"/>
          </p:nvPr>
        </p:nvSpPr>
        <p:spPr/>
        <p:txBody>
          <a:bodyPr/>
          <a:lstStyle/>
          <a:p>
            <a:pPr algn="ctr"/>
            <a:r>
              <a:rPr lang="en-US" dirty="0"/>
              <a:t>Mobilenet_v1 (1)</a:t>
            </a:r>
          </a:p>
        </p:txBody>
      </p:sp>
      <p:sp>
        <p:nvSpPr>
          <p:cNvPr id="3" name="Espace réservé du texte 2">
            <a:extLst>
              <a:ext uri="{FF2B5EF4-FFF2-40B4-BE49-F238E27FC236}">
                <a16:creationId xmlns:a16="http://schemas.microsoft.com/office/drawing/2014/main" id="{90118FEE-26F0-45D2-A206-CD9FD81D9F03}"/>
              </a:ext>
            </a:extLst>
          </p:cNvPr>
          <p:cNvSpPr>
            <a:spLocks noGrp="1"/>
          </p:cNvSpPr>
          <p:nvPr>
            <p:ph type="body" idx="1"/>
          </p:nvPr>
        </p:nvSpPr>
        <p:spPr>
          <a:xfrm>
            <a:off x="268742" y="1017725"/>
            <a:ext cx="8520600" cy="2731929"/>
          </a:xfrm>
        </p:spPr>
        <p:txBody>
          <a:bodyPr/>
          <a:lstStyle/>
          <a:p>
            <a:pPr marL="114300" indent="0">
              <a:buClrTx/>
              <a:buNone/>
            </a:pPr>
            <a:r>
              <a:rPr lang="en-US" sz="1400" i="1" u="sng" dirty="0">
                <a:solidFill>
                  <a:schemeClr val="tx1"/>
                </a:solidFill>
                <a:latin typeface="+mn-lt"/>
              </a:rPr>
              <a:t>Idea:</a:t>
            </a:r>
          </a:p>
          <a:p>
            <a:pPr>
              <a:buClrTx/>
            </a:pPr>
            <a:r>
              <a:rPr lang="en-US" b="1" dirty="0">
                <a:solidFill>
                  <a:schemeClr val="tx1"/>
                </a:solidFill>
                <a:latin typeface="+mn-lt"/>
              </a:rPr>
              <a:t>Train</a:t>
            </a:r>
            <a:r>
              <a:rPr lang="en-US" dirty="0">
                <a:solidFill>
                  <a:schemeClr val="tx1"/>
                </a:solidFill>
                <a:latin typeface="+mn-lt"/>
              </a:rPr>
              <a:t> model on </a:t>
            </a:r>
            <a:r>
              <a:rPr lang="en-US" b="1" dirty="0">
                <a:solidFill>
                  <a:schemeClr val="tx1"/>
                </a:solidFill>
                <a:latin typeface="+mn-lt"/>
              </a:rPr>
              <a:t>Cambodia</a:t>
            </a:r>
            <a:r>
              <a:rPr lang="en-US" dirty="0">
                <a:solidFill>
                  <a:schemeClr val="tx1"/>
                </a:solidFill>
                <a:latin typeface="+mn-lt"/>
              </a:rPr>
              <a:t> dataset.</a:t>
            </a:r>
          </a:p>
          <a:p>
            <a:pPr>
              <a:buClrTx/>
            </a:pPr>
            <a:r>
              <a:rPr lang="en-US" dirty="0">
                <a:solidFill>
                  <a:schemeClr val="tx1"/>
                </a:solidFill>
                <a:latin typeface="+mn-lt"/>
              </a:rPr>
              <a:t>Then </a:t>
            </a:r>
            <a:r>
              <a:rPr lang="en-US" b="1" dirty="0">
                <a:solidFill>
                  <a:schemeClr val="tx1"/>
                </a:solidFill>
                <a:latin typeface="+mn-lt"/>
              </a:rPr>
              <a:t>fine-tune </a:t>
            </a:r>
            <a:r>
              <a:rPr lang="en-US" dirty="0">
                <a:solidFill>
                  <a:schemeClr val="tx1"/>
                </a:solidFill>
                <a:latin typeface="+mn-lt"/>
              </a:rPr>
              <a:t>it on </a:t>
            </a:r>
            <a:r>
              <a:rPr lang="en-US" b="1" dirty="0">
                <a:solidFill>
                  <a:schemeClr val="tx1"/>
                </a:solidFill>
                <a:latin typeface="+mn-lt"/>
              </a:rPr>
              <a:t>newborns from Guinea</a:t>
            </a:r>
            <a:r>
              <a:rPr lang="en-US" dirty="0">
                <a:solidFill>
                  <a:schemeClr val="tx1"/>
                </a:solidFill>
                <a:latin typeface="+mn-lt"/>
              </a:rPr>
              <a:t>.</a:t>
            </a:r>
          </a:p>
          <a:p>
            <a:pPr marL="114300" indent="0">
              <a:buClrTx/>
              <a:buNone/>
            </a:pPr>
            <a:endParaRPr lang="en-US" dirty="0">
              <a:solidFill>
                <a:schemeClr val="tx1"/>
              </a:solidFill>
              <a:latin typeface="+mn-lt"/>
            </a:endParaRPr>
          </a:p>
          <a:p>
            <a:pPr marL="114300" indent="0">
              <a:buClrTx/>
              <a:buNone/>
            </a:pPr>
            <a:r>
              <a:rPr lang="en-US" dirty="0">
                <a:solidFill>
                  <a:schemeClr val="tx1"/>
                </a:solidFill>
                <a:latin typeface="+mn-lt"/>
                <a:sym typeface="Wingdings" panose="05000000000000000000" pitchFamily="2" charset="2"/>
              </a:rPr>
              <a:t></a:t>
            </a:r>
            <a:r>
              <a:rPr lang="en-US" dirty="0">
                <a:solidFill>
                  <a:schemeClr val="tx1"/>
                </a:solidFill>
                <a:latin typeface="+mn-lt"/>
              </a:rPr>
              <a:t> </a:t>
            </a:r>
            <a:r>
              <a:rPr lang="en-US" b="1" i="0" dirty="0">
                <a:solidFill>
                  <a:srgbClr val="000000"/>
                </a:solidFill>
                <a:effectLst/>
                <a:latin typeface="+mn-lt"/>
              </a:rPr>
              <a:t>Mobilenet_v1 </a:t>
            </a:r>
            <a:r>
              <a:rPr lang="en-US" b="0" i="0" dirty="0">
                <a:solidFill>
                  <a:srgbClr val="000000"/>
                </a:solidFill>
                <a:effectLst/>
                <a:latin typeface="+mn-lt"/>
              </a:rPr>
              <a:t>was trained: </a:t>
            </a:r>
          </a:p>
          <a:p>
            <a:pPr lvl="1">
              <a:buClrTx/>
            </a:pPr>
            <a:r>
              <a:rPr lang="en-US" b="1" i="0" dirty="0">
                <a:solidFill>
                  <a:srgbClr val="000000"/>
                </a:solidFill>
                <a:effectLst/>
                <a:latin typeface="+mn-lt"/>
              </a:rPr>
              <a:t>C epochs on Cambodia </a:t>
            </a:r>
            <a:r>
              <a:rPr lang="en-US" dirty="0">
                <a:solidFill>
                  <a:srgbClr val="000000"/>
                </a:solidFill>
                <a:latin typeface="+mn-lt"/>
              </a:rPr>
              <a:t>with</a:t>
            </a:r>
            <a:r>
              <a:rPr lang="en-US" b="1" dirty="0">
                <a:solidFill>
                  <a:srgbClr val="000000"/>
                </a:solidFill>
                <a:latin typeface="+mn-lt"/>
              </a:rPr>
              <a:t> </a:t>
            </a:r>
            <a:r>
              <a:rPr lang="en-US" dirty="0">
                <a:solidFill>
                  <a:schemeClr val="tx1"/>
                </a:solidFill>
                <a:latin typeface="+mn-lt"/>
              </a:rPr>
              <a:t>C in {0 , 1 , 2 , 3} </a:t>
            </a:r>
            <a:endParaRPr lang="en-US" dirty="0">
              <a:solidFill>
                <a:srgbClr val="000000"/>
              </a:solidFill>
              <a:latin typeface="+mn-lt"/>
            </a:endParaRPr>
          </a:p>
          <a:p>
            <a:pPr lvl="1">
              <a:buClrTx/>
            </a:pPr>
            <a:r>
              <a:rPr lang="en-US" b="1" i="0" dirty="0">
                <a:solidFill>
                  <a:srgbClr val="000000"/>
                </a:solidFill>
                <a:effectLst/>
                <a:latin typeface="+mn-lt"/>
              </a:rPr>
              <a:t>G finetuning epochs on Guinee </a:t>
            </a:r>
            <a:r>
              <a:rPr lang="en-US" i="0" dirty="0">
                <a:solidFill>
                  <a:srgbClr val="000000"/>
                </a:solidFill>
                <a:effectLst/>
                <a:latin typeface="+mn-lt"/>
              </a:rPr>
              <a:t>with</a:t>
            </a:r>
            <a:r>
              <a:rPr lang="en-US" b="1" i="0" dirty="0">
                <a:solidFill>
                  <a:srgbClr val="000000"/>
                </a:solidFill>
                <a:effectLst/>
                <a:latin typeface="+mn-lt"/>
              </a:rPr>
              <a:t> </a:t>
            </a:r>
            <a:r>
              <a:rPr lang="en-US" dirty="0">
                <a:solidFill>
                  <a:schemeClr val="tx1"/>
                </a:solidFill>
                <a:latin typeface="+mn-lt"/>
              </a:rPr>
              <a:t>G in {10, 20, 30, 40, 50}</a:t>
            </a:r>
          </a:p>
          <a:p>
            <a:pPr marL="596900" lvl="1" indent="0">
              <a:buClrTx/>
              <a:buNone/>
            </a:pPr>
            <a:r>
              <a:rPr lang="en-US" dirty="0">
                <a:solidFill>
                  <a:schemeClr val="tx1"/>
                </a:solidFill>
                <a:latin typeface="+mn-lt"/>
              </a:rPr>
              <a:t> </a:t>
            </a:r>
          </a:p>
          <a:p>
            <a:pPr marL="596900" lvl="1" indent="0">
              <a:buClrTx/>
              <a:buNone/>
            </a:pPr>
            <a:endParaRPr lang="en-US" dirty="0">
              <a:solidFill>
                <a:srgbClr val="000000"/>
              </a:solidFill>
              <a:latin typeface="+mn-lt"/>
            </a:endParaRPr>
          </a:p>
        </p:txBody>
      </p:sp>
      <p:sp>
        <p:nvSpPr>
          <p:cNvPr id="7" name="ZoneTexte 6">
            <a:extLst>
              <a:ext uri="{FF2B5EF4-FFF2-40B4-BE49-F238E27FC236}">
                <a16:creationId xmlns:a16="http://schemas.microsoft.com/office/drawing/2014/main" id="{65EF0448-5D7A-4B9B-92E2-9A85BB570171}"/>
              </a:ext>
            </a:extLst>
          </p:cNvPr>
          <p:cNvSpPr txBox="1"/>
          <p:nvPr/>
        </p:nvSpPr>
        <p:spPr>
          <a:xfrm>
            <a:off x="6529675" y="2960690"/>
            <a:ext cx="1899374" cy="338554"/>
          </a:xfrm>
          <a:prstGeom prst="rect">
            <a:avLst/>
          </a:prstGeom>
          <a:noFill/>
        </p:spPr>
        <p:txBody>
          <a:bodyPr wrap="square">
            <a:spAutoFit/>
          </a:bodyPr>
          <a:lstStyle/>
          <a:p>
            <a:r>
              <a:rPr lang="en-US" sz="1600" b="1" i="0" dirty="0">
                <a:solidFill>
                  <a:srgbClr val="FF0000"/>
                </a:solidFill>
                <a:effectLst/>
                <a:latin typeface="+mn-lt"/>
              </a:rPr>
              <a:t>Cross validation </a:t>
            </a:r>
            <a:endParaRPr lang="en-US" sz="1600" dirty="0">
              <a:solidFill>
                <a:srgbClr val="FF0000"/>
              </a:solidFill>
            </a:endParaRPr>
          </a:p>
        </p:txBody>
      </p:sp>
      <p:sp>
        <p:nvSpPr>
          <p:cNvPr id="8" name="Accolade fermante 7">
            <a:extLst>
              <a:ext uri="{FF2B5EF4-FFF2-40B4-BE49-F238E27FC236}">
                <a16:creationId xmlns:a16="http://schemas.microsoft.com/office/drawing/2014/main" id="{B70C22A9-553C-4612-AA13-65D8BDBDCB02}"/>
              </a:ext>
            </a:extLst>
          </p:cNvPr>
          <p:cNvSpPr/>
          <p:nvPr/>
        </p:nvSpPr>
        <p:spPr>
          <a:xfrm>
            <a:off x="6100091" y="2638872"/>
            <a:ext cx="429584" cy="1018728"/>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ZoneTexte 9">
            <a:extLst>
              <a:ext uri="{FF2B5EF4-FFF2-40B4-BE49-F238E27FC236}">
                <a16:creationId xmlns:a16="http://schemas.microsoft.com/office/drawing/2014/main" id="{157E0E24-D421-4AB2-A30B-2F0B273E26B2}"/>
              </a:ext>
            </a:extLst>
          </p:cNvPr>
          <p:cNvSpPr txBox="1"/>
          <p:nvPr/>
        </p:nvSpPr>
        <p:spPr>
          <a:xfrm>
            <a:off x="6656764" y="3299244"/>
            <a:ext cx="2218494" cy="646331"/>
          </a:xfrm>
          <a:prstGeom prst="rect">
            <a:avLst/>
          </a:prstGeom>
          <a:noFill/>
        </p:spPr>
        <p:txBody>
          <a:bodyPr wrap="square">
            <a:spAutoFit/>
          </a:bodyPr>
          <a:lstStyle/>
          <a:p>
            <a:pPr>
              <a:buClrTx/>
            </a:pPr>
            <a:r>
              <a:rPr lang="en-US" sz="1200" b="1" i="0" dirty="0">
                <a:solidFill>
                  <a:srgbClr val="000000"/>
                </a:solidFill>
                <a:effectLst/>
                <a:latin typeface="+mn-lt"/>
              </a:rPr>
              <a:t>Guinee data is</a:t>
            </a:r>
            <a:r>
              <a:rPr lang="en-US" sz="1200" b="0" i="0" dirty="0">
                <a:solidFill>
                  <a:srgbClr val="000000"/>
                </a:solidFill>
                <a:effectLst/>
                <a:latin typeface="+mn-lt"/>
              </a:rPr>
              <a:t> </a:t>
            </a:r>
            <a:r>
              <a:rPr lang="en-US" sz="1200" b="1" i="0" dirty="0">
                <a:solidFill>
                  <a:srgbClr val="000000"/>
                </a:solidFill>
                <a:effectLst/>
                <a:latin typeface="+mn-lt"/>
              </a:rPr>
              <a:t>much less represented</a:t>
            </a:r>
            <a:r>
              <a:rPr lang="en-US" sz="1200" b="0" i="0" dirty="0">
                <a:solidFill>
                  <a:srgbClr val="000000"/>
                </a:solidFill>
                <a:effectLst/>
                <a:latin typeface="+mn-lt"/>
              </a:rPr>
              <a:t> </a:t>
            </a:r>
            <a:r>
              <a:rPr lang="en-US" sz="1200" b="1" i="0" dirty="0">
                <a:solidFill>
                  <a:srgbClr val="000000"/>
                </a:solidFill>
                <a:effectLst/>
                <a:latin typeface="+mn-lt"/>
              </a:rPr>
              <a:t>=&gt;</a:t>
            </a:r>
            <a:r>
              <a:rPr lang="en-US" sz="1200" b="0" i="0" dirty="0">
                <a:solidFill>
                  <a:srgbClr val="000000"/>
                </a:solidFill>
                <a:effectLst/>
                <a:latin typeface="+mn-lt"/>
              </a:rPr>
              <a:t> </a:t>
            </a:r>
            <a:r>
              <a:rPr lang="en-US" sz="1200" b="1" i="0" dirty="0">
                <a:solidFill>
                  <a:srgbClr val="000000"/>
                </a:solidFill>
                <a:effectLst/>
                <a:latin typeface="+mn-lt"/>
              </a:rPr>
              <a:t>higher number of epochs (G&gt;&gt;C)</a:t>
            </a:r>
            <a:r>
              <a:rPr lang="en-US" sz="1200" dirty="0">
                <a:solidFill>
                  <a:srgbClr val="000000"/>
                </a:solidFill>
                <a:latin typeface="+mn-lt"/>
              </a:rPr>
              <a:t>.</a:t>
            </a:r>
            <a:endParaRPr lang="en-US" sz="1200" dirty="0">
              <a:solidFill>
                <a:schemeClr val="tx1"/>
              </a:solidFill>
              <a:latin typeface="+mn-lt"/>
            </a:endParaRPr>
          </a:p>
        </p:txBody>
      </p:sp>
      <p:sp>
        <p:nvSpPr>
          <p:cNvPr id="16" name="ZoneTexte 15">
            <a:extLst>
              <a:ext uri="{FF2B5EF4-FFF2-40B4-BE49-F238E27FC236}">
                <a16:creationId xmlns:a16="http://schemas.microsoft.com/office/drawing/2014/main" id="{A0F51C30-8626-4F76-A763-04F4318DB705}"/>
              </a:ext>
            </a:extLst>
          </p:cNvPr>
          <p:cNvSpPr txBox="1"/>
          <p:nvPr/>
        </p:nvSpPr>
        <p:spPr>
          <a:xfrm>
            <a:off x="311699" y="3828019"/>
            <a:ext cx="4831033" cy="702436"/>
          </a:xfrm>
          <a:prstGeom prst="rect">
            <a:avLst/>
          </a:prstGeom>
          <a:noFill/>
        </p:spPr>
        <p:txBody>
          <a:bodyPr wrap="square">
            <a:spAutoFit/>
          </a:bodyPr>
          <a:lstStyle/>
          <a:p>
            <a:pPr marL="457200" marR="0" lvl="0" indent="-342900" algn="l" defTabSz="914400" rtl="0" eaLnBrk="1" fontAlgn="auto" latinLnBrk="0" hangingPunct="1">
              <a:lnSpc>
                <a:spcPct val="115000"/>
              </a:lnSpc>
              <a:spcBef>
                <a:spcPts val="0"/>
              </a:spcBef>
              <a:spcAft>
                <a:spcPts val="0"/>
              </a:spcAft>
              <a:buClrTx/>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Arial"/>
                <a:cs typeface="Arial"/>
                <a:sym typeface="Arial"/>
              </a:rPr>
              <a:t>Priority given to </a:t>
            </a:r>
            <a:r>
              <a:rPr kumimoji="0" lang="en-US" sz="1800" b="1" i="0" u="none" strike="noStrike" kern="0" cap="none" spc="0" normalizeH="0" baseline="0" noProof="0" dirty="0">
                <a:ln>
                  <a:noFill/>
                </a:ln>
                <a:solidFill>
                  <a:srgbClr val="000000"/>
                </a:solidFill>
                <a:effectLst/>
                <a:uLnTx/>
                <a:uFillTx/>
                <a:latin typeface="Arial"/>
                <a:cs typeface="Arial"/>
                <a:sym typeface="Arial"/>
              </a:rPr>
              <a:t>newborns from Guinee </a:t>
            </a:r>
            <a:r>
              <a:rPr kumimoji="0" lang="en-US" sz="1800" b="1" i="0" u="none" strike="noStrike" kern="0" cap="none" spc="0" normalizeH="0" baseline="0" noProof="0" dirty="0">
                <a:ln>
                  <a:noFill/>
                </a:ln>
                <a:solidFill>
                  <a:srgbClr val="000000"/>
                </a:solidFill>
                <a:effectLst/>
                <a:uLnTx/>
                <a:uFillTx/>
                <a:latin typeface="Arial"/>
                <a:cs typeface="Arial"/>
                <a:sym typeface="Wingdings" panose="05000000000000000000" pitchFamily="2" charset="2"/>
              </a:rPr>
              <a:t> </a:t>
            </a:r>
            <a:r>
              <a:rPr kumimoji="0" lang="en-US" sz="1800" b="1" i="0" u="none" strike="noStrike" kern="0" cap="none" spc="0" normalizeH="0" baseline="0" noProof="0" dirty="0">
                <a:ln>
                  <a:noFill/>
                </a:ln>
                <a:solidFill>
                  <a:srgbClr val="000000"/>
                </a:solidFill>
                <a:effectLst/>
                <a:uLnTx/>
                <a:uFillTx/>
                <a:latin typeface="Arial"/>
                <a:cs typeface="Arial"/>
                <a:sym typeface="Arial"/>
              </a:rPr>
              <a:t>Test on Guinee data only</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endParaRPr kumimoji="0" lang="en-US" sz="1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8408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AA68D48-74C6-4CF0-BF1B-7448833B1163}"/>
              </a:ext>
            </a:extLst>
          </p:cNvPr>
          <p:cNvSpPr>
            <a:spLocks noGrp="1"/>
          </p:cNvSpPr>
          <p:nvPr>
            <p:ph type="title"/>
          </p:nvPr>
        </p:nvSpPr>
        <p:spPr>
          <a:xfrm>
            <a:off x="311700" y="445025"/>
            <a:ext cx="8520600" cy="572700"/>
          </a:xfrm>
        </p:spPr>
        <p:txBody>
          <a:bodyPr/>
          <a:lstStyle/>
          <a:p>
            <a:pPr algn="ctr"/>
            <a:r>
              <a:rPr lang="en-US" dirty="0"/>
              <a:t>Mobilenet_v1 (2)</a:t>
            </a:r>
          </a:p>
        </p:txBody>
      </p:sp>
      <p:pic>
        <p:nvPicPr>
          <p:cNvPr id="9" name="Image 8">
            <a:extLst>
              <a:ext uri="{FF2B5EF4-FFF2-40B4-BE49-F238E27FC236}">
                <a16:creationId xmlns:a16="http://schemas.microsoft.com/office/drawing/2014/main" id="{0C823527-0865-46C1-85EA-A2A97F41125B}"/>
              </a:ext>
            </a:extLst>
          </p:cNvPr>
          <p:cNvPicPr>
            <a:picLocks noChangeAspect="1"/>
          </p:cNvPicPr>
          <p:nvPr/>
        </p:nvPicPr>
        <p:blipFill>
          <a:blip r:embed="rId3"/>
          <a:stretch>
            <a:fillRect/>
          </a:stretch>
        </p:blipFill>
        <p:spPr>
          <a:xfrm>
            <a:off x="1652970" y="1289749"/>
            <a:ext cx="5715320" cy="2469778"/>
          </a:xfrm>
          <a:prstGeom prst="rect">
            <a:avLst/>
          </a:prstGeom>
        </p:spPr>
      </p:pic>
      <p:sp>
        <p:nvSpPr>
          <p:cNvPr id="10" name="Rectangle : coins arrondis 9">
            <a:extLst>
              <a:ext uri="{FF2B5EF4-FFF2-40B4-BE49-F238E27FC236}">
                <a16:creationId xmlns:a16="http://schemas.microsoft.com/office/drawing/2014/main" id="{AEA48535-3C69-41EA-98A4-68692FB75E1B}"/>
              </a:ext>
            </a:extLst>
          </p:cNvPr>
          <p:cNvSpPr/>
          <p:nvPr/>
        </p:nvSpPr>
        <p:spPr>
          <a:xfrm>
            <a:off x="1646833" y="1577187"/>
            <a:ext cx="5715320" cy="3313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DABE65AB-C930-4853-9656-F06381CDFA4D}"/>
              </a:ext>
            </a:extLst>
          </p:cNvPr>
          <p:cNvSpPr txBox="1"/>
          <p:nvPr/>
        </p:nvSpPr>
        <p:spPr>
          <a:xfrm>
            <a:off x="2276793" y="3933986"/>
            <a:ext cx="1960744" cy="369332"/>
          </a:xfrm>
          <a:prstGeom prst="rect">
            <a:avLst/>
          </a:prstGeom>
          <a:noFill/>
        </p:spPr>
        <p:txBody>
          <a:bodyPr wrap="square">
            <a:spAutoFit/>
          </a:bodyPr>
          <a:lstStyle/>
          <a:p>
            <a:r>
              <a:rPr lang="en-US" sz="1800" b="1" i="0" dirty="0">
                <a:solidFill>
                  <a:srgbClr val="FF0000"/>
                </a:solidFill>
                <a:effectLst/>
                <a:latin typeface="Helvetica Neue"/>
              </a:rPr>
              <a:t>5.2% </a:t>
            </a:r>
            <a:r>
              <a:rPr lang="en-US" sz="1800" b="1" i="0" dirty="0">
                <a:effectLst/>
                <a:latin typeface="Helvetica Neue"/>
              </a:rPr>
              <a:t>for Height</a:t>
            </a:r>
            <a:endParaRPr lang="en-US" sz="1800" dirty="0"/>
          </a:p>
        </p:txBody>
      </p:sp>
      <p:sp>
        <p:nvSpPr>
          <p:cNvPr id="14" name="ZoneTexte 13">
            <a:extLst>
              <a:ext uri="{FF2B5EF4-FFF2-40B4-BE49-F238E27FC236}">
                <a16:creationId xmlns:a16="http://schemas.microsoft.com/office/drawing/2014/main" id="{7E91EF8A-1B4E-471C-86D6-40DDE309C77F}"/>
              </a:ext>
            </a:extLst>
          </p:cNvPr>
          <p:cNvSpPr txBox="1"/>
          <p:nvPr/>
        </p:nvSpPr>
        <p:spPr>
          <a:xfrm>
            <a:off x="4504493" y="3949375"/>
            <a:ext cx="1868689" cy="338554"/>
          </a:xfrm>
          <a:prstGeom prst="rect">
            <a:avLst/>
          </a:prstGeom>
          <a:noFill/>
        </p:spPr>
        <p:txBody>
          <a:bodyPr wrap="square">
            <a:spAutoFit/>
          </a:bodyPr>
          <a:lstStyle/>
          <a:p>
            <a:r>
              <a:rPr lang="en-US" sz="1600" b="1" i="0" dirty="0">
                <a:solidFill>
                  <a:srgbClr val="FF0000"/>
                </a:solidFill>
                <a:effectLst/>
                <a:latin typeface="Helvetica Neue"/>
              </a:rPr>
              <a:t>18.3% </a:t>
            </a:r>
            <a:r>
              <a:rPr lang="en-US" sz="1600" b="1" i="0" dirty="0">
                <a:effectLst/>
                <a:latin typeface="Helvetica Neue"/>
              </a:rPr>
              <a:t>for Weight</a:t>
            </a:r>
            <a:endParaRPr lang="en-US" sz="1600" dirty="0"/>
          </a:p>
        </p:txBody>
      </p:sp>
      <p:sp>
        <p:nvSpPr>
          <p:cNvPr id="15" name="ZoneTexte 14">
            <a:extLst>
              <a:ext uri="{FF2B5EF4-FFF2-40B4-BE49-F238E27FC236}">
                <a16:creationId xmlns:a16="http://schemas.microsoft.com/office/drawing/2014/main" id="{AE8B5CA5-3C73-4030-82AB-14A786C200E7}"/>
              </a:ext>
            </a:extLst>
          </p:cNvPr>
          <p:cNvSpPr txBox="1"/>
          <p:nvPr/>
        </p:nvSpPr>
        <p:spPr>
          <a:xfrm>
            <a:off x="1850326" y="4624273"/>
            <a:ext cx="5308334" cy="369332"/>
          </a:xfrm>
          <a:prstGeom prst="rect">
            <a:avLst/>
          </a:prstGeom>
          <a:noFill/>
        </p:spPr>
        <p:txBody>
          <a:bodyPr wrap="square">
            <a:spAutoFit/>
          </a:bodyPr>
          <a:lstStyle/>
          <a:p>
            <a:r>
              <a:rPr lang="en-US" sz="1800" b="1" dirty="0">
                <a:solidFill>
                  <a:srgbClr val="FF0000"/>
                </a:solidFill>
                <a:latin typeface="Helvetica Neue"/>
              </a:rPr>
              <a:t>Slight improvement (2%) for weight prediction</a:t>
            </a:r>
            <a:endParaRPr lang="en-US" sz="1800" dirty="0">
              <a:solidFill>
                <a:srgbClr val="FF0000"/>
              </a:solidFill>
            </a:endParaRPr>
          </a:p>
        </p:txBody>
      </p:sp>
    </p:spTree>
    <p:extLst>
      <p:ext uri="{BB962C8B-B14F-4D97-AF65-F5344CB8AC3E}">
        <p14:creationId xmlns:p14="http://schemas.microsoft.com/office/powerpoint/2010/main" val="55409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3BDE6-093B-44B0-B5D1-51AF1C7AF440}"/>
              </a:ext>
            </a:extLst>
          </p:cNvPr>
          <p:cNvSpPr>
            <a:spLocks noGrp="1"/>
          </p:cNvSpPr>
          <p:nvPr>
            <p:ph type="title"/>
          </p:nvPr>
        </p:nvSpPr>
        <p:spPr/>
        <p:txBody>
          <a:bodyPr/>
          <a:lstStyle/>
          <a:p>
            <a:pPr algn="ctr"/>
            <a:r>
              <a:rPr lang="en-US" dirty="0"/>
              <a:t>Analysis</a:t>
            </a:r>
          </a:p>
        </p:txBody>
      </p:sp>
      <p:pic>
        <p:nvPicPr>
          <p:cNvPr id="5" name="Image 4">
            <a:extLst>
              <a:ext uri="{FF2B5EF4-FFF2-40B4-BE49-F238E27FC236}">
                <a16:creationId xmlns:a16="http://schemas.microsoft.com/office/drawing/2014/main" id="{9D1030F9-FA49-4DBC-9A95-425DA5BC45BA}"/>
              </a:ext>
            </a:extLst>
          </p:cNvPr>
          <p:cNvPicPr>
            <a:picLocks noChangeAspect="1"/>
          </p:cNvPicPr>
          <p:nvPr/>
        </p:nvPicPr>
        <p:blipFill>
          <a:blip r:embed="rId3"/>
          <a:stretch>
            <a:fillRect/>
          </a:stretch>
        </p:blipFill>
        <p:spPr>
          <a:xfrm>
            <a:off x="1489539" y="2628420"/>
            <a:ext cx="2649725" cy="1883649"/>
          </a:xfrm>
          <a:prstGeom prst="rect">
            <a:avLst/>
          </a:prstGeom>
        </p:spPr>
      </p:pic>
      <p:pic>
        <p:nvPicPr>
          <p:cNvPr id="7" name="Image 6">
            <a:extLst>
              <a:ext uri="{FF2B5EF4-FFF2-40B4-BE49-F238E27FC236}">
                <a16:creationId xmlns:a16="http://schemas.microsoft.com/office/drawing/2014/main" id="{6EF42551-34F9-4F33-8665-438015B9531D}"/>
              </a:ext>
            </a:extLst>
          </p:cNvPr>
          <p:cNvPicPr>
            <a:picLocks noChangeAspect="1"/>
          </p:cNvPicPr>
          <p:nvPr/>
        </p:nvPicPr>
        <p:blipFill>
          <a:blip r:embed="rId4"/>
          <a:stretch>
            <a:fillRect/>
          </a:stretch>
        </p:blipFill>
        <p:spPr>
          <a:xfrm>
            <a:off x="5144742" y="2571750"/>
            <a:ext cx="2626551" cy="1940319"/>
          </a:xfrm>
          <a:prstGeom prst="rect">
            <a:avLst/>
          </a:prstGeom>
        </p:spPr>
      </p:pic>
      <p:sp>
        <p:nvSpPr>
          <p:cNvPr id="8" name="ZoneTexte 7">
            <a:extLst>
              <a:ext uri="{FF2B5EF4-FFF2-40B4-BE49-F238E27FC236}">
                <a16:creationId xmlns:a16="http://schemas.microsoft.com/office/drawing/2014/main" id="{3A47B14D-CB16-4D34-B185-03D07092950D}"/>
              </a:ext>
            </a:extLst>
          </p:cNvPr>
          <p:cNvSpPr txBox="1"/>
          <p:nvPr/>
        </p:nvSpPr>
        <p:spPr>
          <a:xfrm>
            <a:off x="1489539" y="2366810"/>
            <a:ext cx="2776421" cy="276999"/>
          </a:xfrm>
          <a:prstGeom prst="rect">
            <a:avLst/>
          </a:prstGeom>
          <a:noFill/>
        </p:spPr>
        <p:txBody>
          <a:bodyPr wrap="square" rtlCol="0">
            <a:spAutoFit/>
          </a:bodyPr>
          <a:lstStyle/>
          <a:p>
            <a:pPr algn="ctr"/>
            <a:r>
              <a:rPr lang="en-US" sz="1200" b="1" dirty="0"/>
              <a:t>5.2%</a:t>
            </a:r>
            <a:r>
              <a:rPr lang="en-US" sz="1200" dirty="0"/>
              <a:t> mean height relative error</a:t>
            </a:r>
          </a:p>
        </p:txBody>
      </p:sp>
      <p:sp>
        <p:nvSpPr>
          <p:cNvPr id="9" name="ZoneTexte 8">
            <a:extLst>
              <a:ext uri="{FF2B5EF4-FFF2-40B4-BE49-F238E27FC236}">
                <a16:creationId xmlns:a16="http://schemas.microsoft.com/office/drawing/2014/main" id="{32E0030B-EF85-43AF-B791-B05F4D8757DD}"/>
              </a:ext>
            </a:extLst>
          </p:cNvPr>
          <p:cNvSpPr txBox="1"/>
          <p:nvPr/>
        </p:nvSpPr>
        <p:spPr>
          <a:xfrm>
            <a:off x="5148619" y="2366810"/>
            <a:ext cx="2638369" cy="261610"/>
          </a:xfrm>
          <a:prstGeom prst="rect">
            <a:avLst/>
          </a:prstGeom>
          <a:noFill/>
        </p:spPr>
        <p:txBody>
          <a:bodyPr wrap="square" rtlCol="0">
            <a:spAutoFit/>
          </a:bodyPr>
          <a:lstStyle/>
          <a:p>
            <a:pPr algn="ctr"/>
            <a:r>
              <a:rPr lang="en-US" sz="1100" b="1" dirty="0"/>
              <a:t>18.4%</a:t>
            </a:r>
            <a:r>
              <a:rPr lang="en-US" sz="1100" dirty="0"/>
              <a:t> mean weight relative error</a:t>
            </a:r>
          </a:p>
        </p:txBody>
      </p:sp>
      <p:sp>
        <p:nvSpPr>
          <p:cNvPr id="11" name="ZoneTexte 10">
            <a:extLst>
              <a:ext uri="{FF2B5EF4-FFF2-40B4-BE49-F238E27FC236}">
                <a16:creationId xmlns:a16="http://schemas.microsoft.com/office/drawing/2014/main" id="{023BDA65-830F-4B71-9C52-53A7B2593C7F}"/>
              </a:ext>
            </a:extLst>
          </p:cNvPr>
          <p:cNvSpPr txBox="1"/>
          <p:nvPr/>
        </p:nvSpPr>
        <p:spPr>
          <a:xfrm>
            <a:off x="760626" y="1220466"/>
            <a:ext cx="7010667" cy="369332"/>
          </a:xfrm>
          <a:prstGeom prst="rect">
            <a:avLst/>
          </a:prstGeom>
          <a:noFill/>
        </p:spPr>
        <p:txBody>
          <a:bodyPr wrap="square">
            <a:spAutoFit/>
          </a:bodyPr>
          <a:lstStyle/>
          <a:p>
            <a:pPr marL="285750" indent="-285750">
              <a:buFont typeface="Arial" panose="020B0604020202020204" pitchFamily="34" charset="0"/>
              <a:buChar char="•"/>
            </a:pPr>
            <a:r>
              <a:rPr lang="en-US" sz="1800" b="1" dirty="0"/>
              <a:t>Results are not satisfying especially for weight predictions</a:t>
            </a:r>
          </a:p>
        </p:txBody>
      </p:sp>
      <p:sp>
        <p:nvSpPr>
          <p:cNvPr id="17" name="ZoneTexte 16">
            <a:extLst>
              <a:ext uri="{FF2B5EF4-FFF2-40B4-BE49-F238E27FC236}">
                <a16:creationId xmlns:a16="http://schemas.microsoft.com/office/drawing/2014/main" id="{3CFBF3AF-7D0F-4C7B-9F49-C3587CE37A5B}"/>
              </a:ext>
            </a:extLst>
          </p:cNvPr>
          <p:cNvSpPr txBox="1"/>
          <p:nvPr/>
        </p:nvSpPr>
        <p:spPr>
          <a:xfrm>
            <a:off x="760626" y="1655138"/>
            <a:ext cx="579973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Model tends to predict Mean value for Height</a:t>
            </a:r>
          </a:p>
        </p:txBody>
      </p:sp>
      <p:sp>
        <p:nvSpPr>
          <p:cNvPr id="18" name="ZoneTexte 17">
            <a:extLst>
              <a:ext uri="{FF2B5EF4-FFF2-40B4-BE49-F238E27FC236}">
                <a16:creationId xmlns:a16="http://schemas.microsoft.com/office/drawing/2014/main" id="{46C662B2-4FA6-4CA0-861A-396A740B3D02}"/>
              </a:ext>
            </a:extLst>
          </p:cNvPr>
          <p:cNvSpPr txBox="1"/>
          <p:nvPr/>
        </p:nvSpPr>
        <p:spPr>
          <a:xfrm>
            <a:off x="2712164" y="4686728"/>
            <a:ext cx="3848196"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US" sz="1800" b="1" i="0" u="none" strike="noStrike" kern="0" cap="none" spc="0" normalizeH="0" baseline="0" noProof="0" dirty="0">
                <a:ln>
                  <a:noFill/>
                </a:ln>
                <a:solidFill>
                  <a:srgbClr val="FF0000"/>
                </a:solidFill>
                <a:effectLst/>
                <a:uLnTx/>
                <a:uFillTx/>
                <a:latin typeface="Arial"/>
                <a:cs typeface="Arial"/>
                <a:sym typeface="Wingdings" panose="05000000000000000000" pitchFamily="2" charset="2"/>
              </a:rPr>
              <a:t> </a:t>
            </a:r>
            <a:r>
              <a:rPr kumimoji="0" lang="en-US" sz="1800" b="1" i="0" u="none" strike="noStrike" kern="0" cap="none" spc="0" normalizeH="0" baseline="0" noProof="0" dirty="0">
                <a:ln>
                  <a:noFill/>
                </a:ln>
                <a:solidFill>
                  <a:srgbClr val="FF0000"/>
                </a:solidFill>
                <a:effectLst/>
                <a:uLnTx/>
                <a:uFillTx/>
                <a:latin typeface="Arial"/>
                <a:cs typeface="Arial"/>
                <a:sym typeface="Arial"/>
              </a:rPr>
              <a:t>Idea: switch</a:t>
            </a:r>
            <a:r>
              <a:rPr kumimoji="0" lang="en-US" sz="1800" b="1" i="0" u="none" strike="noStrike" kern="0" cap="none" spc="0" normalizeH="0" noProof="0" dirty="0">
                <a:ln>
                  <a:noFill/>
                </a:ln>
                <a:solidFill>
                  <a:srgbClr val="FF0000"/>
                </a:solidFill>
                <a:effectLst/>
                <a:uLnTx/>
                <a:uFillTx/>
                <a:latin typeface="Arial"/>
                <a:cs typeface="Arial"/>
                <a:sym typeface="Arial"/>
              </a:rPr>
              <a:t> to </a:t>
            </a:r>
            <a:r>
              <a:rPr kumimoji="0" lang="en-US" sz="1800" b="1" i="0" u="none" strike="noStrike" kern="0" cap="none" spc="0" normalizeH="0" baseline="0" noProof="0" dirty="0">
                <a:ln>
                  <a:noFill/>
                </a:ln>
                <a:solidFill>
                  <a:srgbClr val="FF0000"/>
                </a:solidFill>
                <a:effectLst/>
                <a:uLnTx/>
                <a:uFillTx/>
                <a:latin typeface="Arial"/>
                <a:cs typeface="Arial"/>
                <a:sym typeface="Arial"/>
              </a:rPr>
              <a:t>Mobilenet_v2</a:t>
            </a:r>
          </a:p>
        </p:txBody>
      </p:sp>
    </p:spTree>
    <p:extLst>
      <p:ext uri="{BB962C8B-B14F-4D97-AF65-F5344CB8AC3E}">
        <p14:creationId xmlns:p14="http://schemas.microsoft.com/office/powerpoint/2010/main" val="164448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E4107-38BE-4000-9009-88A9A37E90F8}"/>
              </a:ext>
            </a:extLst>
          </p:cNvPr>
          <p:cNvSpPr>
            <a:spLocks noGrp="1"/>
          </p:cNvSpPr>
          <p:nvPr>
            <p:ph type="title"/>
          </p:nvPr>
        </p:nvSpPr>
        <p:spPr/>
        <p:txBody>
          <a:bodyPr/>
          <a:lstStyle/>
          <a:p>
            <a:pPr algn="ctr"/>
            <a:r>
              <a:rPr lang="en-US" dirty="0"/>
              <a:t>Mobilenet_v2 (1)</a:t>
            </a:r>
          </a:p>
        </p:txBody>
      </p:sp>
      <p:sp>
        <p:nvSpPr>
          <p:cNvPr id="5" name="ZoneTexte 4">
            <a:extLst>
              <a:ext uri="{FF2B5EF4-FFF2-40B4-BE49-F238E27FC236}">
                <a16:creationId xmlns:a16="http://schemas.microsoft.com/office/drawing/2014/main" id="{F050BDC0-2C57-414E-BD0D-002037F256B3}"/>
              </a:ext>
            </a:extLst>
          </p:cNvPr>
          <p:cNvSpPr txBox="1"/>
          <p:nvPr/>
        </p:nvSpPr>
        <p:spPr>
          <a:xfrm>
            <a:off x="764046" y="3031613"/>
            <a:ext cx="5268539" cy="923330"/>
          </a:xfrm>
          <a:prstGeom prst="rect">
            <a:avLst/>
          </a:prstGeom>
          <a:noFill/>
        </p:spPr>
        <p:txBody>
          <a:bodyPr wrap="square">
            <a:spAutoFit/>
          </a:bodyPr>
          <a:lstStyle/>
          <a:p>
            <a:r>
              <a:rPr lang="en-US" sz="1800" b="1" i="0" dirty="0">
                <a:solidFill>
                  <a:srgbClr val="000000"/>
                </a:solidFill>
                <a:effectLst/>
                <a:latin typeface="Helvetica Neue"/>
              </a:rPr>
              <a:t>Train</a:t>
            </a:r>
            <a:r>
              <a:rPr lang="en-US" sz="1800" b="0" i="0" dirty="0">
                <a:solidFill>
                  <a:srgbClr val="000000"/>
                </a:solidFill>
                <a:effectLst/>
                <a:latin typeface="Helvetica Neue"/>
              </a:rPr>
              <a:t> our </a:t>
            </a:r>
            <a:r>
              <a:rPr lang="en-US" sz="1800" b="1" i="0" dirty="0">
                <a:solidFill>
                  <a:srgbClr val="000000"/>
                </a:solidFill>
                <a:effectLst/>
                <a:latin typeface="Helvetica Neue"/>
              </a:rPr>
              <a:t>model</a:t>
            </a:r>
            <a:r>
              <a:rPr lang="en-US" sz="1800" b="0" i="0" dirty="0">
                <a:solidFill>
                  <a:srgbClr val="000000"/>
                </a:solidFill>
                <a:effectLst/>
                <a:latin typeface="Helvetica Neue"/>
              </a:rPr>
              <a:t> on </a:t>
            </a:r>
            <a:r>
              <a:rPr lang="en-US" sz="1800" b="1" i="0" dirty="0">
                <a:solidFill>
                  <a:srgbClr val="000000"/>
                </a:solidFill>
                <a:effectLst/>
                <a:latin typeface="Helvetica Neue"/>
              </a:rPr>
              <a:t>two different dimensions:</a:t>
            </a:r>
            <a:endParaRPr lang="en-US" sz="1800" b="1" dirty="0">
              <a:latin typeface="Helvetica Neue"/>
            </a:endParaRPr>
          </a:p>
          <a:p>
            <a:pPr marL="285750" lvl="4" indent="-285750">
              <a:buFont typeface="Arial" panose="020B0604020202020204" pitchFamily="34" charset="0"/>
              <a:buChar char="•"/>
            </a:pPr>
            <a:r>
              <a:rPr lang="en-US" sz="1800" b="1" i="0" dirty="0">
                <a:solidFill>
                  <a:srgbClr val="000000"/>
                </a:solidFill>
                <a:effectLst/>
                <a:latin typeface="Helvetica Neue"/>
              </a:rPr>
              <a:t>(256x256)</a:t>
            </a:r>
          </a:p>
          <a:p>
            <a:pPr marL="285750" lvl="2" indent="-285750">
              <a:buFont typeface="Arial" panose="020B0604020202020204" pitchFamily="34" charset="0"/>
              <a:buChar char="•"/>
            </a:pPr>
            <a:r>
              <a:rPr lang="en-US" sz="1800" b="1" i="0" dirty="0">
                <a:solidFill>
                  <a:srgbClr val="000000"/>
                </a:solidFill>
                <a:effectLst/>
                <a:latin typeface="Helvetica Neue"/>
              </a:rPr>
              <a:t>(384x384)</a:t>
            </a:r>
            <a:r>
              <a:rPr lang="en-US" sz="1800" dirty="0">
                <a:latin typeface="Helvetica Neue"/>
              </a:rPr>
              <a:t>.</a:t>
            </a:r>
            <a:endParaRPr lang="en-US" sz="1800" dirty="0"/>
          </a:p>
        </p:txBody>
      </p:sp>
      <p:sp>
        <p:nvSpPr>
          <p:cNvPr id="7" name="ZoneTexte 6">
            <a:extLst>
              <a:ext uri="{FF2B5EF4-FFF2-40B4-BE49-F238E27FC236}">
                <a16:creationId xmlns:a16="http://schemas.microsoft.com/office/drawing/2014/main" id="{D6A9CD09-F193-4356-AAA5-0EC187B420C9}"/>
              </a:ext>
            </a:extLst>
          </p:cNvPr>
          <p:cNvSpPr txBox="1"/>
          <p:nvPr/>
        </p:nvSpPr>
        <p:spPr>
          <a:xfrm>
            <a:off x="629034" y="1640181"/>
            <a:ext cx="7649662" cy="923330"/>
          </a:xfrm>
          <a:prstGeom prst="rect">
            <a:avLst/>
          </a:prstGeom>
          <a:noFill/>
        </p:spPr>
        <p:txBody>
          <a:bodyPr wrap="square">
            <a:spAutoFit/>
          </a:bodyPr>
          <a:lstStyle/>
          <a:p>
            <a:r>
              <a:rPr lang="en-US" sz="1800" b="1" i="0" dirty="0">
                <a:solidFill>
                  <a:srgbClr val="000000"/>
                </a:solidFill>
                <a:effectLst/>
                <a:latin typeface="Helvetica Neue"/>
              </a:rPr>
              <a:t>Model : </a:t>
            </a:r>
          </a:p>
          <a:p>
            <a:pPr marL="285750" indent="-285750">
              <a:buFont typeface="Arial" panose="020B0604020202020204" pitchFamily="34" charset="0"/>
              <a:buChar char="•"/>
            </a:pPr>
            <a:r>
              <a:rPr lang="en-US" sz="1800" b="1" i="0" dirty="0">
                <a:solidFill>
                  <a:srgbClr val="000000"/>
                </a:solidFill>
                <a:effectLst/>
                <a:latin typeface="Helvetica Neue"/>
              </a:rPr>
              <a:t>Freeze Mobilenet_v2 </a:t>
            </a:r>
            <a:r>
              <a:rPr lang="en-US" sz="1800" b="1" dirty="0">
                <a:latin typeface="Helvetica Neue"/>
              </a:rPr>
              <a:t>as </a:t>
            </a:r>
            <a:r>
              <a:rPr lang="en-US" sz="1800" b="1" i="0" dirty="0">
                <a:solidFill>
                  <a:srgbClr val="000000"/>
                </a:solidFill>
                <a:effectLst/>
                <a:latin typeface="Helvetica Neue"/>
              </a:rPr>
              <a:t>Backbone</a:t>
            </a:r>
            <a:r>
              <a:rPr lang="en-US" sz="1800" dirty="0">
                <a:latin typeface="Helvetica Neue"/>
              </a:rPr>
              <a:t>.</a:t>
            </a:r>
          </a:p>
          <a:p>
            <a:pPr marL="285750" indent="-285750">
              <a:buFont typeface="Arial" panose="020B0604020202020204" pitchFamily="34" charset="0"/>
              <a:buChar char="•"/>
            </a:pPr>
            <a:r>
              <a:rPr lang="en-US" sz="1800" dirty="0">
                <a:latin typeface="Helvetica Neue"/>
              </a:rPr>
              <a:t>Our initial </a:t>
            </a:r>
            <a:r>
              <a:rPr lang="en-US" sz="1800" b="1" i="0" dirty="0">
                <a:solidFill>
                  <a:srgbClr val="000000"/>
                </a:solidFill>
                <a:effectLst/>
                <a:latin typeface="Helvetica Neue"/>
              </a:rPr>
              <a:t>regression model</a:t>
            </a:r>
            <a:r>
              <a:rPr lang="en-US" sz="1800" dirty="0">
                <a:latin typeface="Helvetica Neue"/>
              </a:rPr>
              <a:t>.</a:t>
            </a:r>
            <a:endParaRPr lang="en-US" sz="1800" dirty="0"/>
          </a:p>
        </p:txBody>
      </p:sp>
    </p:spTree>
    <p:extLst>
      <p:ext uri="{BB962C8B-B14F-4D97-AF65-F5344CB8AC3E}">
        <p14:creationId xmlns:p14="http://schemas.microsoft.com/office/powerpoint/2010/main" val="122892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E4107-38BE-4000-9009-88A9A37E90F8}"/>
              </a:ext>
            </a:extLst>
          </p:cNvPr>
          <p:cNvSpPr>
            <a:spLocks noGrp="1"/>
          </p:cNvSpPr>
          <p:nvPr>
            <p:ph type="title"/>
          </p:nvPr>
        </p:nvSpPr>
        <p:spPr/>
        <p:txBody>
          <a:bodyPr/>
          <a:lstStyle/>
          <a:p>
            <a:pPr algn="ctr"/>
            <a:r>
              <a:rPr lang="en-US" dirty="0"/>
              <a:t>Mobilenet_v2 (2)</a:t>
            </a:r>
          </a:p>
        </p:txBody>
      </p:sp>
      <p:sp>
        <p:nvSpPr>
          <p:cNvPr id="8" name="ZoneTexte 7">
            <a:extLst>
              <a:ext uri="{FF2B5EF4-FFF2-40B4-BE49-F238E27FC236}">
                <a16:creationId xmlns:a16="http://schemas.microsoft.com/office/drawing/2014/main" id="{C815F2DE-C553-406B-93C0-9549FDB72E4D}"/>
              </a:ext>
            </a:extLst>
          </p:cNvPr>
          <p:cNvSpPr txBox="1"/>
          <p:nvPr/>
        </p:nvSpPr>
        <p:spPr>
          <a:xfrm>
            <a:off x="772934" y="2984677"/>
            <a:ext cx="7867840" cy="2062103"/>
          </a:xfrm>
          <a:prstGeom prst="rect">
            <a:avLst/>
          </a:prstGeom>
          <a:noFill/>
        </p:spPr>
        <p:txBody>
          <a:bodyPr wrap="square">
            <a:spAutoFit/>
          </a:bodyPr>
          <a:lstStyle/>
          <a:p>
            <a:pPr algn="l"/>
            <a:r>
              <a:rPr lang="en-US" sz="1600" b="0" i="0" dirty="0">
                <a:solidFill>
                  <a:srgbClr val="000000"/>
                </a:solidFill>
                <a:effectLst/>
                <a:latin typeface="+mn-lt"/>
              </a:rPr>
              <a:t>Comparing to</a:t>
            </a:r>
            <a:r>
              <a:rPr lang="en-US" sz="1600" b="1" i="0" dirty="0">
                <a:solidFill>
                  <a:srgbClr val="000000"/>
                </a:solidFill>
                <a:effectLst/>
                <a:latin typeface="+mn-lt"/>
              </a:rPr>
              <a:t> Mobilenet_v1</a:t>
            </a:r>
            <a:r>
              <a:rPr lang="en-US" sz="1600" b="0" i="0" dirty="0">
                <a:solidFill>
                  <a:srgbClr val="000000"/>
                </a:solidFill>
                <a:effectLst/>
                <a:latin typeface="+mn-lt"/>
              </a:rPr>
              <a:t> :</a:t>
            </a:r>
          </a:p>
          <a:p>
            <a:pPr marL="285750" indent="-285750" algn="l">
              <a:buFont typeface="Arial" panose="020B0604020202020204" pitchFamily="34" charset="0"/>
              <a:buChar char="•"/>
            </a:pPr>
            <a:r>
              <a:rPr lang="en-US" sz="1600" b="0" i="0" dirty="0">
                <a:solidFill>
                  <a:srgbClr val="000000"/>
                </a:solidFill>
                <a:effectLst/>
                <a:latin typeface="+mn-lt"/>
              </a:rPr>
              <a:t>For </a:t>
            </a:r>
            <a:r>
              <a:rPr lang="en-US" sz="1600" b="1" i="0" dirty="0">
                <a:solidFill>
                  <a:srgbClr val="000000"/>
                </a:solidFill>
                <a:effectLst/>
                <a:latin typeface="+mn-lt"/>
              </a:rPr>
              <a:t>Guinea data</a:t>
            </a:r>
            <a:r>
              <a:rPr lang="en-US" sz="1600" b="0" i="0" dirty="0">
                <a:solidFill>
                  <a:srgbClr val="000000"/>
                </a:solidFill>
                <a:effectLst/>
                <a:latin typeface="+mn-lt"/>
              </a:rPr>
              <a:t> : </a:t>
            </a:r>
            <a:endParaRPr lang="en-US" sz="1600" b="1" dirty="0">
              <a:latin typeface="+mn-lt"/>
            </a:endParaRPr>
          </a:p>
          <a:p>
            <a:pPr lvl="2"/>
            <a:r>
              <a:rPr lang="en-US" sz="1600" b="1" i="0" dirty="0">
                <a:solidFill>
                  <a:srgbClr val="000000"/>
                </a:solidFill>
                <a:effectLst/>
                <a:latin typeface="+mn-lt"/>
              </a:rPr>
              <a:t>	- Slight deterioration</a:t>
            </a:r>
            <a:r>
              <a:rPr lang="en-US" sz="1600" b="0" i="0" dirty="0">
                <a:solidFill>
                  <a:srgbClr val="000000"/>
                </a:solidFill>
                <a:effectLst/>
                <a:latin typeface="+mn-lt"/>
              </a:rPr>
              <a:t> for </a:t>
            </a:r>
            <a:r>
              <a:rPr lang="en-US" sz="1600" b="1" i="0" dirty="0">
                <a:solidFill>
                  <a:srgbClr val="000000"/>
                </a:solidFill>
                <a:effectLst/>
                <a:latin typeface="+mn-lt"/>
              </a:rPr>
              <a:t>Height </a:t>
            </a:r>
            <a:r>
              <a:rPr lang="en-US" sz="1600" i="0" dirty="0">
                <a:solidFill>
                  <a:srgbClr val="000000"/>
                </a:solidFill>
                <a:effectLst/>
                <a:latin typeface="+mn-lt"/>
              </a:rPr>
              <a:t>(From </a:t>
            </a:r>
            <a:r>
              <a:rPr lang="en-US" sz="1600" b="1" i="0" dirty="0">
                <a:solidFill>
                  <a:srgbClr val="000000"/>
                </a:solidFill>
                <a:effectLst/>
                <a:latin typeface="+mn-lt"/>
              </a:rPr>
              <a:t>5.2% to 7%</a:t>
            </a:r>
            <a:r>
              <a:rPr lang="en-US" sz="1600" i="0" dirty="0">
                <a:solidFill>
                  <a:srgbClr val="000000"/>
                </a:solidFill>
                <a:effectLst/>
                <a:latin typeface="+mn-lt"/>
              </a:rPr>
              <a:t>)</a:t>
            </a:r>
            <a:r>
              <a:rPr lang="en-US" sz="1600" b="0" i="0" dirty="0">
                <a:solidFill>
                  <a:srgbClr val="000000"/>
                </a:solidFill>
                <a:effectLst/>
                <a:latin typeface="+mn-lt"/>
              </a:rPr>
              <a:t> </a:t>
            </a:r>
            <a:endParaRPr lang="en-US" sz="1600" dirty="0">
              <a:latin typeface="+mn-lt"/>
            </a:endParaRPr>
          </a:p>
          <a:p>
            <a:pPr lvl="2"/>
            <a:r>
              <a:rPr lang="en-US" sz="1600" b="1" i="0" dirty="0">
                <a:solidFill>
                  <a:srgbClr val="000000"/>
                </a:solidFill>
                <a:effectLst/>
                <a:latin typeface="+mn-lt"/>
              </a:rPr>
              <a:t>	- Improvement</a:t>
            </a:r>
            <a:r>
              <a:rPr lang="en-US" sz="1600" b="0" i="0" dirty="0">
                <a:solidFill>
                  <a:srgbClr val="000000"/>
                </a:solidFill>
                <a:effectLst/>
                <a:latin typeface="+mn-lt"/>
              </a:rPr>
              <a:t> for </a:t>
            </a:r>
            <a:r>
              <a:rPr lang="en-US" sz="1600" b="1" i="0" dirty="0">
                <a:solidFill>
                  <a:srgbClr val="000000"/>
                </a:solidFill>
                <a:effectLst/>
                <a:latin typeface="+mn-lt"/>
              </a:rPr>
              <a:t>Weight </a:t>
            </a:r>
            <a:r>
              <a:rPr lang="en-US" sz="1600" i="0" dirty="0">
                <a:solidFill>
                  <a:srgbClr val="000000"/>
                </a:solidFill>
                <a:effectLst/>
                <a:latin typeface="+mn-lt"/>
              </a:rPr>
              <a:t>(from </a:t>
            </a:r>
            <a:r>
              <a:rPr lang="en-US" sz="1600" b="1" i="0" dirty="0">
                <a:solidFill>
                  <a:srgbClr val="000000"/>
                </a:solidFill>
                <a:effectLst/>
                <a:latin typeface="+mn-lt"/>
              </a:rPr>
              <a:t>23% to 19.6%</a:t>
            </a:r>
            <a:r>
              <a:rPr lang="en-US" sz="1600" i="0" dirty="0">
                <a:solidFill>
                  <a:srgbClr val="000000"/>
                </a:solidFill>
                <a:effectLst/>
                <a:latin typeface="+mn-lt"/>
              </a:rPr>
              <a:t>)</a:t>
            </a:r>
          </a:p>
          <a:p>
            <a:pPr lvl="2"/>
            <a:endParaRPr lang="en-US" sz="1600" dirty="0">
              <a:latin typeface="+mn-lt"/>
            </a:endParaRPr>
          </a:p>
          <a:p>
            <a:pPr marL="285750" indent="-285750" algn="l">
              <a:buFont typeface="Arial" panose="020B0604020202020204" pitchFamily="34" charset="0"/>
              <a:buChar char="•"/>
            </a:pPr>
            <a:r>
              <a:rPr lang="en-US" sz="1600" b="0" i="0" dirty="0">
                <a:solidFill>
                  <a:srgbClr val="000000"/>
                </a:solidFill>
                <a:effectLst/>
                <a:latin typeface="+mn-lt"/>
              </a:rPr>
              <a:t>For </a:t>
            </a:r>
            <a:r>
              <a:rPr lang="en-US" sz="1600" b="1" i="0" dirty="0">
                <a:solidFill>
                  <a:srgbClr val="000000"/>
                </a:solidFill>
                <a:effectLst/>
                <a:latin typeface="+mn-lt"/>
              </a:rPr>
              <a:t>Cambodia data</a:t>
            </a:r>
            <a:r>
              <a:rPr lang="en-US" sz="1600" dirty="0">
                <a:latin typeface="+mn-lt"/>
              </a:rPr>
              <a:t>:</a:t>
            </a:r>
          </a:p>
          <a:p>
            <a:pPr lvl="1"/>
            <a:r>
              <a:rPr lang="en-US" sz="1600" b="0" i="0" dirty="0">
                <a:solidFill>
                  <a:srgbClr val="000000"/>
                </a:solidFill>
                <a:effectLst/>
                <a:latin typeface="+mn-lt"/>
              </a:rPr>
              <a:t>	- </a:t>
            </a:r>
            <a:r>
              <a:rPr lang="en-US" sz="1600" b="1" dirty="0">
                <a:latin typeface="+mn-lt"/>
              </a:rPr>
              <a:t>Slight improvement </a:t>
            </a:r>
            <a:r>
              <a:rPr lang="en-US" sz="1600" dirty="0">
                <a:latin typeface="+mn-lt"/>
              </a:rPr>
              <a:t>for</a:t>
            </a:r>
            <a:r>
              <a:rPr lang="en-US" sz="1600" b="0" i="0" dirty="0">
                <a:solidFill>
                  <a:srgbClr val="000000"/>
                </a:solidFill>
                <a:effectLst/>
                <a:latin typeface="+mn-lt"/>
              </a:rPr>
              <a:t> </a:t>
            </a:r>
            <a:r>
              <a:rPr lang="en-US" sz="1600" b="1" i="0" dirty="0">
                <a:solidFill>
                  <a:srgbClr val="000000"/>
                </a:solidFill>
                <a:effectLst/>
                <a:latin typeface="+mn-lt"/>
              </a:rPr>
              <a:t>Height</a:t>
            </a:r>
            <a:r>
              <a:rPr lang="en-US" sz="1600" b="0" i="0" dirty="0">
                <a:solidFill>
                  <a:srgbClr val="000000"/>
                </a:solidFill>
                <a:effectLst/>
                <a:latin typeface="+mn-lt"/>
              </a:rPr>
              <a:t> </a:t>
            </a:r>
            <a:r>
              <a:rPr lang="en-US" sz="1600" dirty="0">
                <a:latin typeface="+mn-lt"/>
              </a:rPr>
              <a:t>(</a:t>
            </a:r>
            <a:r>
              <a:rPr lang="en-US" sz="1600" b="0" i="0" dirty="0">
                <a:solidFill>
                  <a:srgbClr val="000000"/>
                </a:solidFill>
                <a:effectLst/>
                <a:latin typeface="+mn-lt"/>
              </a:rPr>
              <a:t>from </a:t>
            </a:r>
            <a:r>
              <a:rPr lang="en-US" sz="1600" b="1" i="0" dirty="0">
                <a:solidFill>
                  <a:srgbClr val="000000"/>
                </a:solidFill>
                <a:effectLst/>
                <a:latin typeface="+mn-lt"/>
              </a:rPr>
              <a:t>7.4% to 6.6%)</a:t>
            </a:r>
            <a:endParaRPr lang="en-US" sz="1600" dirty="0">
              <a:latin typeface="+mn-lt"/>
            </a:endParaRPr>
          </a:p>
          <a:p>
            <a:pPr lvl="1"/>
            <a:r>
              <a:rPr lang="en-US" sz="1600" b="0" i="0" dirty="0">
                <a:solidFill>
                  <a:srgbClr val="000000"/>
                </a:solidFill>
                <a:effectLst/>
                <a:latin typeface="+mn-lt"/>
              </a:rPr>
              <a:t>	- </a:t>
            </a:r>
            <a:r>
              <a:rPr lang="en-US" sz="1600" b="1" i="0" dirty="0">
                <a:solidFill>
                  <a:srgbClr val="000000"/>
                </a:solidFill>
                <a:effectLst/>
                <a:latin typeface="+mn-lt"/>
              </a:rPr>
              <a:t>Significant</a:t>
            </a:r>
            <a:r>
              <a:rPr lang="en-US" sz="1600" b="0" i="0" dirty="0">
                <a:solidFill>
                  <a:srgbClr val="000000"/>
                </a:solidFill>
                <a:effectLst/>
                <a:latin typeface="+mn-lt"/>
              </a:rPr>
              <a:t> </a:t>
            </a:r>
            <a:r>
              <a:rPr lang="en-US" sz="1600" b="1" i="0" dirty="0">
                <a:solidFill>
                  <a:srgbClr val="000000"/>
                </a:solidFill>
                <a:effectLst/>
                <a:latin typeface="+mn-lt"/>
              </a:rPr>
              <a:t>improvement </a:t>
            </a:r>
            <a:r>
              <a:rPr lang="en-US" sz="1600" i="0" dirty="0">
                <a:solidFill>
                  <a:srgbClr val="000000"/>
                </a:solidFill>
                <a:effectLst/>
                <a:latin typeface="+mn-lt"/>
              </a:rPr>
              <a:t>for</a:t>
            </a:r>
            <a:r>
              <a:rPr lang="en-US" sz="1600" b="1" i="0" dirty="0">
                <a:solidFill>
                  <a:srgbClr val="000000"/>
                </a:solidFill>
                <a:effectLst/>
                <a:latin typeface="+mn-lt"/>
              </a:rPr>
              <a:t> Weight </a:t>
            </a:r>
            <a:r>
              <a:rPr lang="en-US" sz="1600" i="0" dirty="0">
                <a:solidFill>
                  <a:srgbClr val="000000"/>
                </a:solidFill>
                <a:effectLst/>
                <a:latin typeface="+mn-lt"/>
              </a:rPr>
              <a:t>(from</a:t>
            </a:r>
            <a:r>
              <a:rPr lang="en-US" sz="1600" b="1" i="0" dirty="0">
                <a:solidFill>
                  <a:srgbClr val="000000"/>
                </a:solidFill>
                <a:effectLst/>
                <a:latin typeface="+mn-lt"/>
              </a:rPr>
              <a:t> 23.3% </a:t>
            </a:r>
            <a:r>
              <a:rPr lang="en-US" sz="1600" i="0" dirty="0">
                <a:solidFill>
                  <a:srgbClr val="000000"/>
                </a:solidFill>
                <a:effectLst/>
                <a:latin typeface="+mn-lt"/>
              </a:rPr>
              <a:t>to</a:t>
            </a:r>
            <a:r>
              <a:rPr lang="en-US" sz="1600" b="1" i="0" dirty="0">
                <a:solidFill>
                  <a:srgbClr val="000000"/>
                </a:solidFill>
                <a:effectLst/>
                <a:latin typeface="+mn-lt"/>
              </a:rPr>
              <a:t> 12.6%</a:t>
            </a:r>
            <a:r>
              <a:rPr lang="en-US" sz="1600" i="0" dirty="0">
                <a:solidFill>
                  <a:srgbClr val="000000"/>
                </a:solidFill>
                <a:effectLst/>
                <a:latin typeface="+mn-lt"/>
              </a:rPr>
              <a:t>)</a:t>
            </a:r>
          </a:p>
        </p:txBody>
      </p:sp>
      <p:pic>
        <p:nvPicPr>
          <p:cNvPr id="9" name="Image 8">
            <a:extLst>
              <a:ext uri="{FF2B5EF4-FFF2-40B4-BE49-F238E27FC236}">
                <a16:creationId xmlns:a16="http://schemas.microsoft.com/office/drawing/2014/main" id="{9DA9405C-52D9-4730-9DBA-6EA632CDD9E3}"/>
              </a:ext>
            </a:extLst>
          </p:cNvPr>
          <p:cNvPicPr>
            <a:picLocks noChangeAspect="1"/>
          </p:cNvPicPr>
          <p:nvPr/>
        </p:nvPicPr>
        <p:blipFill>
          <a:blip r:embed="rId3"/>
          <a:stretch>
            <a:fillRect/>
          </a:stretch>
        </p:blipFill>
        <p:spPr>
          <a:xfrm>
            <a:off x="1872174" y="1238877"/>
            <a:ext cx="4981700" cy="1430680"/>
          </a:xfrm>
          <a:prstGeom prst="rect">
            <a:avLst/>
          </a:prstGeom>
        </p:spPr>
      </p:pic>
      <p:sp>
        <p:nvSpPr>
          <p:cNvPr id="11" name="ZoneTexte 10">
            <a:extLst>
              <a:ext uri="{FF2B5EF4-FFF2-40B4-BE49-F238E27FC236}">
                <a16:creationId xmlns:a16="http://schemas.microsoft.com/office/drawing/2014/main" id="{EB226985-4DC4-457F-BBDA-CAEB385E90CB}"/>
              </a:ext>
            </a:extLst>
          </p:cNvPr>
          <p:cNvSpPr txBox="1"/>
          <p:nvPr/>
        </p:nvSpPr>
        <p:spPr>
          <a:xfrm>
            <a:off x="561528" y="1208192"/>
            <a:ext cx="1954606" cy="307777"/>
          </a:xfrm>
          <a:prstGeom prst="rect">
            <a:avLst/>
          </a:prstGeom>
          <a:noFill/>
        </p:spPr>
        <p:txBody>
          <a:bodyPr wrap="square">
            <a:spAutoFit/>
          </a:bodyPr>
          <a:lstStyle/>
          <a:p>
            <a:r>
              <a:rPr lang="en-US" sz="1400" b="1" i="0" dirty="0">
                <a:solidFill>
                  <a:srgbClr val="000000"/>
                </a:solidFill>
                <a:effectLst/>
                <a:latin typeface="Helvetica Neue"/>
              </a:rPr>
              <a:t>1. For (256x256):</a:t>
            </a:r>
            <a:endParaRPr lang="en-US" dirty="0"/>
          </a:p>
        </p:txBody>
      </p:sp>
    </p:spTree>
    <p:extLst>
      <p:ext uri="{BB962C8B-B14F-4D97-AF65-F5344CB8AC3E}">
        <p14:creationId xmlns:p14="http://schemas.microsoft.com/office/powerpoint/2010/main" val="140695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441C78F-1745-48C0-A96C-F9216A5DCF99}"/>
              </a:ext>
            </a:extLst>
          </p:cNvPr>
          <p:cNvSpPr>
            <a:spLocks noGrp="1"/>
          </p:cNvSpPr>
          <p:nvPr>
            <p:ph type="title"/>
          </p:nvPr>
        </p:nvSpPr>
        <p:spPr>
          <a:xfrm>
            <a:off x="311700" y="445025"/>
            <a:ext cx="8520600" cy="572700"/>
          </a:xfrm>
        </p:spPr>
        <p:txBody>
          <a:bodyPr/>
          <a:lstStyle/>
          <a:p>
            <a:pPr algn="ctr"/>
            <a:r>
              <a:rPr lang="en-US" dirty="0"/>
              <a:t>Analysis</a:t>
            </a:r>
          </a:p>
        </p:txBody>
      </p:sp>
      <p:sp>
        <p:nvSpPr>
          <p:cNvPr id="6" name="ZoneTexte 5">
            <a:extLst>
              <a:ext uri="{FF2B5EF4-FFF2-40B4-BE49-F238E27FC236}">
                <a16:creationId xmlns:a16="http://schemas.microsoft.com/office/drawing/2014/main" id="{2F4F5E65-515C-4084-BE8F-F9F13E0EA177}"/>
              </a:ext>
            </a:extLst>
          </p:cNvPr>
          <p:cNvSpPr txBox="1"/>
          <p:nvPr/>
        </p:nvSpPr>
        <p:spPr>
          <a:xfrm>
            <a:off x="416804" y="1375448"/>
            <a:ext cx="4292772" cy="2062103"/>
          </a:xfrm>
          <a:prstGeom prst="rect">
            <a:avLst/>
          </a:prstGeom>
          <a:noFill/>
        </p:spPr>
        <p:txBody>
          <a:bodyPr wrap="square">
            <a:spAutoFit/>
          </a:bodyPr>
          <a:lstStyle/>
          <a:p>
            <a:pPr marL="285750" indent="-285750">
              <a:buSzPct val="100000"/>
              <a:buFont typeface="Arial" panose="020B0604020202020204" pitchFamily="34" charset="0"/>
              <a:buChar char="•"/>
            </a:pPr>
            <a:r>
              <a:rPr lang="en-US" sz="1600" b="0" i="0" dirty="0">
                <a:solidFill>
                  <a:srgbClr val="000000"/>
                </a:solidFill>
                <a:effectLst/>
                <a:latin typeface="Helvetica Neue"/>
              </a:rPr>
              <a:t>Before, the model </a:t>
            </a:r>
            <a:r>
              <a:rPr lang="en-US" sz="1600" b="1" i="0" dirty="0">
                <a:solidFill>
                  <a:srgbClr val="000000"/>
                </a:solidFill>
                <a:effectLst/>
                <a:latin typeface="Helvetica Neue"/>
              </a:rPr>
              <a:t>tends to predict the mean (</a:t>
            </a:r>
            <a:r>
              <a:rPr lang="en-US" sz="1600" b="1" i="0" dirty="0">
                <a:solidFill>
                  <a:schemeClr val="tx1"/>
                </a:solidFill>
                <a:effectLst/>
                <a:latin typeface="+mj-lt"/>
              </a:rPr>
              <a:t>49.27cm,</a:t>
            </a:r>
            <a:r>
              <a:rPr lang="en-US" sz="1600" b="1" dirty="0">
                <a:solidFill>
                  <a:schemeClr val="tx1"/>
                </a:solidFill>
              </a:rPr>
              <a:t> 2.94kg)</a:t>
            </a:r>
          </a:p>
          <a:p>
            <a:pPr>
              <a:buSzPct val="100000"/>
            </a:pPr>
            <a:endParaRPr lang="en-US" sz="1600" b="1" i="0" dirty="0">
              <a:solidFill>
                <a:srgbClr val="000000"/>
              </a:solidFill>
              <a:effectLst/>
              <a:latin typeface="Helvetica Neue"/>
            </a:endParaRPr>
          </a:p>
          <a:p>
            <a:pPr marL="285750" indent="-285750">
              <a:buSzPct val="100000"/>
              <a:buFont typeface="Arial" panose="020B0604020202020204" pitchFamily="34" charset="0"/>
              <a:buChar char="•"/>
            </a:pPr>
            <a:r>
              <a:rPr lang="en-US" sz="1600" dirty="0">
                <a:latin typeface="Helvetica Neue"/>
              </a:rPr>
              <a:t>The model </a:t>
            </a:r>
            <a:r>
              <a:rPr lang="en-US" sz="1600" b="1" dirty="0">
                <a:latin typeface="Helvetica Neue"/>
              </a:rPr>
              <a:t>predictions</a:t>
            </a:r>
            <a:r>
              <a:rPr lang="en-US" sz="1600" dirty="0">
                <a:latin typeface="Helvetica Neue"/>
              </a:rPr>
              <a:t> have now </a:t>
            </a:r>
            <a:r>
              <a:rPr lang="en-US" sz="1600" b="1" dirty="0">
                <a:latin typeface="Helvetica Neue"/>
              </a:rPr>
              <a:t>more variance</a:t>
            </a:r>
            <a:endParaRPr lang="en-US" sz="1600" dirty="0">
              <a:latin typeface="Helvetica Neue"/>
            </a:endParaRPr>
          </a:p>
          <a:p>
            <a:pPr>
              <a:buSzPct val="100000"/>
            </a:pPr>
            <a:endParaRPr lang="en-US" sz="1600" dirty="0">
              <a:latin typeface="Helvetica Neue"/>
            </a:endParaRPr>
          </a:p>
          <a:p>
            <a:pPr marL="285750" indent="-285750">
              <a:buSzPct val="100000"/>
              <a:buFont typeface="Arial" panose="020B0604020202020204" pitchFamily="34" charset="0"/>
              <a:buChar char="•"/>
            </a:pPr>
            <a:r>
              <a:rPr lang="en-US" sz="1600" dirty="0">
                <a:latin typeface="Helvetica Neue"/>
              </a:rPr>
              <a:t>It seems that it </a:t>
            </a:r>
            <a:r>
              <a:rPr lang="en-US" sz="1600" b="1" dirty="0">
                <a:latin typeface="Helvetica Neue"/>
              </a:rPr>
              <a:t>gained more insight </a:t>
            </a:r>
            <a:r>
              <a:rPr lang="en-US" sz="1600" dirty="0">
                <a:latin typeface="Helvetica Neue"/>
              </a:rPr>
              <a:t>in predicting </a:t>
            </a:r>
            <a:r>
              <a:rPr lang="en-US" sz="1600" b="1" dirty="0">
                <a:latin typeface="Helvetica Neue"/>
              </a:rPr>
              <a:t>height</a:t>
            </a:r>
            <a:endParaRPr lang="en-US" sz="1600" b="1" dirty="0"/>
          </a:p>
        </p:txBody>
      </p:sp>
      <p:pic>
        <p:nvPicPr>
          <p:cNvPr id="8" name="Image 7">
            <a:extLst>
              <a:ext uri="{FF2B5EF4-FFF2-40B4-BE49-F238E27FC236}">
                <a16:creationId xmlns:a16="http://schemas.microsoft.com/office/drawing/2014/main" id="{58C17F88-0944-45F8-9837-94D083DF3C3F}"/>
              </a:ext>
            </a:extLst>
          </p:cNvPr>
          <p:cNvPicPr>
            <a:picLocks noChangeAspect="1"/>
          </p:cNvPicPr>
          <p:nvPr/>
        </p:nvPicPr>
        <p:blipFill>
          <a:blip r:embed="rId3"/>
          <a:stretch>
            <a:fillRect/>
          </a:stretch>
        </p:blipFill>
        <p:spPr>
          <a:xfrm>
            <a:off x="5013768" y="1520104"/>
            <a:ext cx="3900513" cy="2419826"/>
          </a:xfrm>
          <a:prstGeom prst="rect">
            <a:avLst/>
          </a:prstGeom>
        </p:spPr>
      </p:pic>
      <p:sp>
        <p:nvSpPr>
          <p:cNvPr id="9" name="ZoneTexte 8">
            <a:extLst>
              <a:ext uri="{FF2B5EF4-FFF2-40B4-BE49-F238E27FC236}">
                <a16:creationId xmlns:a16="http://schemas.microsoft.com/office/drawing/2014/main" id="{402AEF6F-BA6B-46BC-BAB6-4AFE75ADE31A}"/>
              </a:ext>
            </a:extLst>
          </p:cNvPr>
          <p:cNvSpPr txBox="1"/>
          <p:nvPr/>
        </p:nvSpPr>
        <p:spPr>
          <a:xfrm>
            <a:off x="6001901" y="1258494"/>
            <a:ext cx="2608188" cy="261610"/>
          </a:xfrm>
          <a:prstGeom prst="rect">
            <a:avLst/>
          </a:prstGeom>
          <a:noFill/>
        </p:spPr>
        <p:txBody>
          <a:bodyPr wrap="square" rtlCol="0">
            <a:spAutoFit/>
          </a:bodyPr>
          <a:lstStyle/>
          <a:p>
            <a:r>
              <a:rPr lang="en-US" sz="1100" b="1" dirty="0"/>
              <a:t>Guinea images (Newborns)</a:t>
            </a:r>
          </a:p>
        </p:txBody>
      </p:sp>
      <p:sp>
        <p:nvSpPr>
          <p:cNvPr id="11" name="ZoneTexte 10">
            <a:extLst>
              <a:ext uri="{FF2B5EF4-FFF2-40B4-BE49-F238E27FC236}">
                <a16:creationId xmlns:a16="http://schemas.microsoft.com/office/drawing/2014/main" id="{8DD24D46-5AFF-4C2C-BA38-F7879038A3A9}"/>
              </a:ext>
            </a:extLst>
          </p:cNvPr>
          <p:cNvSpPr txBox="1"/>
          <p:nvPr/>
        </p:nvSpPr>
        <p:spPr>
          <a:xfrm>
            <a:off x="708510" y="3979790"/>
            <a:ext cx="2832185" cy="369332"/>
          </a:xfrm>
          <a:prstGeom prst="rect">
            <a:avLst/>
          </a:prstGeom>
          <a:noFill/>
        </p:spPr>
        <p:txBody>
          <a:bodyPr wrap="square">
            <a:spAutoFit/>
          </a:bodyPr>
          <a:lstStyle/>
          <a:p>
            <a:r>
              <a:rPr lang="en-US" sz="1800" b="1" dirty="0">
                <a:solidFill>
                  <a:srgbClr val="FF0000"/>
                </a:solidFill>
                <a:latin typeface="Helvetica Neue"/>
              </a:rPr>
              <a:t>T</a:t>
            </a:r>
            <a:r>
              <a:rPr lang="en-US" sz="1800" b="1" i="0" dirty="0">
                <a:solidFill>
                  <a:srgbClr val="FF0000"/>
                </a:solidFill>
                <a:effectLst/>
                <a:latin typeface="Helvetica Neue"/>
              </a:rPr>
              <a:t>rue Height increases </a:t>
            </a:r>
            <a:endParaRPr lang="en-US" sz="1800" b="1" dirty="0">
              <a:solidFill>
                <a:srgbClr val="FF0000"/>
              </a:solidFill>
            </a:endParaRPr>
          </a:p>
        </p:txBody>
      </p:sp>
      <p:sp>
        <p:nvSpPr>
          <p:cNvPr id="13" name="ZoneTexte 12">
            <a:extLst>
              <a:ext uri="{FF2B5EF4-FFF2-40B4-BE49-F238E27FC236}">
                <a16:creationId xmlns:a16="http://schemas.microsoft.com/office/drawing/2014/main" id="{C0E31482-CA28-45C6-AF1C-380CD6C9F012}"/>
              </a:ext>
            </a:extLst>
          </p:cNvPr>
          <p:cNvSpPr txBox="1"/>
          <p:nvPr/>
        </p:nvSpPr>
        <p:spPr>
          <a:xfrm>
            <a:off x="3236161" y="3996913"/>
            <a:ext cx="4572000" cy="369332"/>
          </a:xfrm>
          <a:prstGeom prst="rect">
            <a:avLst/>
          </a:prstGeom>
          <a:noFill/>
        </p:spPr>
        <p:txBody>
          <a:bodyPr wrap="square">
            <a:spAutoFit/>
          </a:bodyPr>
          <a:lstStyle/>
          <a:p>
            <a:r>
              <a:rPr lang="en-US" sz="1800" b="1" i="0" dirty="0">
                <a:solidFill>
                  <a:srgbClr val="FF0000"/>
                </a:solidFill>
                <a:effectLst/>
                <a:latin typeface="Helvetica Neue"/>
                <a:sym typeface="Wingdings" panose="05000000000000000000" pitchFamily="2" charset="2"/>
              </a:rPr>
              <a:t> </a:t>
            </a:r>
            <a:r>
              <a:rPr lang="en-US" sz="1800" b="1" i="0" dirty="0">
                <a:solidFill>
                  <a:srgbClr val="FF0000"/>
                </a:solidFill>
                <a:effectLst/>
                <a:latin typeface="Helvetica Neue"/>
              </a:rPr>
              <a:t>predictions increase</a:t>
            </a:r>
            <a:endParaRPr lang="en-US" sz="1800" b="1" dirty="0">
              <a:solidFill>
                <a:srgbClr val="FF0000"/>
              </a:solidFill>
            </a:endParaRPr>
          </a:p>
        </p:txBody>
      </p:sp>
      <p:sp>
        <p:nvSpPr>
          <p:cNvPr id="15" name="ZoneTexte 14">
            <a:extLst>
              <a:ext uri="{FF2B5EF4-FFF2-40B4-BE49-F238E27FC236}">
                <a16:creationId xmlns:a16="http://schemas.microsoft.com/office/drawing/2014/main" id="{C08EEE4C-67C0-4DB2-93B6-1F61B58C62C2}"/>
              </a:ext>
            </a:extLst>
          </p:cNvPr>
          <p:cNvSpPr txBox="1"/>
          <p:nvPr/>
        </p:nvSpPr>
        <p:spPr>
          <a:xfrm>
            <a:off x="289672" y="3743549"/>
            <a:ext cx="4572000" cy="276999"/>
          </a:xfrm>
          <a:prstGeom prst="rect">
            <a:avLst/>
          </a:prstGeom>
          <a:noFill/>
        </p:spPr>
        <p:txBody>
          <a:bodyPr wrap="square">
            <a:spAutoFit/>
          </a:bodyPr>
          <a:lstStyle/>
          <a:p>
            <a:r>
              <a:rPr lang="en-US" sz="1200" b="1" i="1" dirty="0">
                <a:latin typeface="Helvetica Neue"/>
              </a:rPr>
              <a:t>For height:</a:t>
            </a:r>
            <a:endParaRPr lang="en-US" sz="1200" i="1" dirty="0"/>
          </a:p>
        </p:txBody>
      </p:sp>
      <p:sp>
        <p:nvSpPr>
          <p:cNvPr id="16" name="ZoneTexte 15">
            <a:extLst>
              <a:ext uri="{FF2B5EF4-FFF2-40B4-BE49-F238E27FC236}">
                <a16:creationId xmlns:a16="http://schemas.microsoft.com/office/drawing/2014/main" id="{15F7DEBA-57BB-4C90-B922-F9A8C55B068A}"/>
              </a:ext>
            </a:extLst>
          </p:cNvPr>
          <p:cNvSpPr txBox="1"/>
          <p:nvPr/>
        </p:nvSpPr>
        <p:spPr>
          <a:xfrm>
            <a:off x="289672" y="4446863"/>
            <a:ext cx="4572000" cy="276999"/>
          </a:xfrm>
          <a:prstGeom prst="rect">
            <a:avLst/>
          </a:prstGeom>
          <a:noFill/>
        </p:spPr>
        <p:txBody>
          <a:bodyPr wrap="square">
            <a:spAutoFit/>
          </a:bodyPr>
          <a:lstStyle/>
          <a:p>
            <a:r>
              <a:rPr lang="en-US" sz="1200" b="1" i="1" dirty="0">
                <a:latin typeface="Helvetica Neue"/>
              </a:rPr>
              <a:t>For Weight:</a:t>
            </a:r>
            <a:endParaRPr lang="en-US" sz="1200" i="1" dirty="0"/>
          </a:p>
        </p:txBody>
      </p:sp>
      <p:sp>
        <p:nvSpPr>
          <p:cNvPr id="17" name="ZoneTexte 16">
            <a:extLst>
              <a:ext uri="{FF2B5EF4-FFF2-40B4-BE49-F238E27FC236}">
                <a16:creationId xmlns:a16="http://schemas.microsoft.com/office/drawing/2014/main" id="{FF04C99B-F8A0-426D-BAB5-E95ACDE938D7}"/>
              </a:ext>
            </a:extLst>
          </p:cNvPr>
          <p:cNvSpPr txBox="1"/>
          <p:nvPr/>
        </p:nvSpPr>
        <p:spPr>
          <a:xfrm>
            <a:off x="708510" y="4698475"/>
            <a:ext cx="2832185" cy="369332"/>
          </a:xfrm>
          <a:prstGeom prst="rect">
            <a:avLst/>
          </a:prstGeom>
          <a:noFill/>
        </p:spPr>
        <p:txBody>
          <a:bodyPr wrap="square">
            <a:spAutoFit/>
          </a:bodyPr>
          <a:lstStyle/>
          <a:p>
            <a:r>
              <a:rPr lang="en-US" sz="1800" b="1" dirty="0">
                <a:solidFill>
                  <a:srgbClr val="FF0000"/>
                </a:solidFill>
                <a:latin typeface="Helvetica Neue"/>
              </a:rPr>
              <a:t>Still have issues</a:t>
            </a:r>
            <a:endParaRPr lang="en-US" sz="1800" b="1" dirty="0">
              <a:solidFill>
                <a:srgbClr val="FF0000"/>
              </a:solidFill>
            </a:endParaRPr>
          </a:p>
        </p:txBody>
      </p:sp>
    </p:spTree>
    <p:extLst>
      <p:ext uri="{BB962C8B-B14F-4D97-AF65-F5344CB8AC3E}">
        <p14:creationId xmlns:p14="http://schemas.microsoft.com/office/powerpoint/2010/main" val="776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E4107-38BE-4000-9009-88A9A37E90F8}"/>
              </a:ext>
            </a:extLst>
          </p:cNvPr>
          <p:cNvSpPr>
            <a:spLocks noGrp="1"/>
          </p:cNvSpPr>
          <p:nvPr>
            <p:ph type="title"/>
          </p:nvPr>
        </p:nvSpPr>
        <p:spPr/>
        <p:txBody>
          <a:bodyPr/>
          <a:lstStyle/>
          <a:p>
            <a:pPr algn="ctr"/>
            <a:r>
              <a:rPr lang="en-US" dirty="0"/>
              <a:t>Mobilenet_v2 (3)</a:t>
            </a:r>
          </a:p>
        </p:txBody>
      </p:sp>
      <p:pic>
        <p:nvPicPr>
          <p:cNvPr id="4" name="Image 3">
            <a:extLst>
              <a:ext uri="{FF2B5EF4-FFF2-40B4-BE49-F238E27FC236}">
                <a16:creationId xmlns:a16="http://schemas.microsoft.com/office/drawing/2014/main" id="{79B08FD8-659F-46DD-A5B8-47C04E897EC6}"/>
              </a:ext>
            </a:extLst>
          </p:cNvPr>
          <p:cNvPicPr>
            <a:picLocks noChangeAspect="1"/>
          </p:cNvPicPr>
          <p:nvPr/>
        </p:nvPicPr>
        <p:blipFill>
          <a:blip r:embed="rId3"/>
          <a:stretch>
            <a:fillRect/>
          </a:stretch>
        </p:blipFill>
        <p:spPr>
          <a:xfrm>
            <a:off x="428482" y="1387118"/>
            <a:ext cx="4606854" cy="1356159"/>
          </a:xfrm>
          <a:prstGeom prst="rect">
            <a:avLst/>
          </a:prstGeom>
        </p:spPr>
      </p:pic>
      <p:pic>
        <p:nvPicPr>
          <p:cNvPr id="7" name="Image 6">
            <a:extLst>
              <a:ext uri="{FF2B5EF4-FFF2-40B4-BE49-F238E27FC236}">
                <a16:creationId xmlns:a16="http://schemas.microsoft.com/office/drawing/2014/main" id="{CBC3D775-67D4-4944-B6AC-CDA4E81EFA27}"/>
              </a:ext>
            </a:extLst>
          </p:cNvPr>
          <p:cNvPicPr>
            <a:picLocks noChangeAspect="1"/>
          </p:cNvPicPr>
          <p:nvPr/>
        </p:nvPicPr>
        <p:blipFill rotWithShape="1">
          <a:blip r:embed="rId4"/>
          <a:srcRect l="51471" t="-511" b="-1"/>
          <a:stretch/>
        </p:blipFill>
        <p:spPr>
          <a:xfrm>
            <a:off x="5176488" y="1707441"/>
            <a:ext cx="3912280" cy="2991034"/>
          </a:xfrm>
          <a:prstGeom prst="rect">
            <a:avLst/>
          </a:prstGeom>
        </p:spPr>
      </p:pic>
      <p:sp>
        <p:nvSpPr>
          <p:cNvPr id="12" name="ZoneTexte 11">
            <a:extLst>
              <a:ext uri="{FF2B5EF4-FFF2-40B4-BE49-F238E27FC236}">
                <a16:creationId xmlns:a16="http://schemas.microsoft.com/office/drawing/2014/main" id="{418F4430-1AD3-4928-9DCA-A83D32ACCB8A}"/>
              </a:ext>
            </a:extLst>
          </p:cNvPr>
          <p:cNvSpPr txBox="1"/>
          <p:nvPr/>
        </p:nvSpPr>
        <p:spPr>
          <a:xfrm>
            <a:off x="463336" y="106735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Helvetica Neue"/>
              </a:rPr>
              <a:t>2</a:t>
            </a:r>
            <a:r>
              <a:rPr kumimoji="0" lang="en-US" sz="1400" b="1" i="0" u="none" strike="noStrike" kern="0" cap="none" spc="0" normalizeH="0" baseline="0" noProof="0" dirty="0">
                <a:ln>
                  <a:noFill/>
                </a:ln>
                <a:solidFill>
                  <a:srgbClr val="000000"/>
                </a:solidFill>
                <a:effectLst/>
                <a:uLnTx/>
                <a:uFillTx/>
                <a:latin typeface="Helvetica Neue"/>
                <a:cs typeface="Arial"/>
                <a:sym typeface="Arial"/>
              </a:rPr>
              <a:t>. For (384x384):</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ZoneTexte 12">
            <a:extLst>
              <a:ext uri="{FF2B5EF4-FFF2-40B4-BE49-F238E27FC236}">
                <a16:creationId xmlns:a16="http://schemas.microsoft.com/office/drawing/2014/main" id="{E987E40F-9FF3-4839-A247-A3F99690BB08}"/>
              </a:ext>
            </a:extLst>
          </p:cNvPr>
          <p:cNvSpPr txBox="1"/>
          <p:nvPr/>
        </p:nvSpPr>
        <p:spPr>
          <a:xfrm>
            <a:off x="313949" y="2943393"/>
            <a:ext cx="3926075" cy="338554"/>
          </a:xfrm>
          <a:prstGeom prst="rect">
            <a:avLst/>
          </a:prstGeom>
          <a:noFill/>
        </p:spPr>
        <p:txBody>
          <a:bodyPr wrap="none" rtlCol="0">
            <a:spAutoFit/>
          </a:bodyPr>
          <a:lstStyle/>
          <a:p>
            <a:r>
              <a:rPr lang="en-US" sz="1600" b="1" dirty="0">
                <a:solidFill>
                  <a:srgbClr val="00B050"/>
                </a:solidFill>
                <a:sym typeface="Wingdings" panose="05000000000000000000" pitchFamily="2" charset="2"/>
              </a:rPr>
              <a:t> </a:t>
            </a:r>
            <a:r>
              <a:rPr lang="en-US" sz="1600" b="1" dirty="0">
                <a:solidFill>
                  <a:srgbClr val="00B050"/>
                </a:solidFill>
              </a:rPr>
              <a:t>1% gain in Relative error for Height </a:t>
            </a:r>
          </a:p>
        </p:txBody>
      </p:sp>
      <p:sp>
        <p:nvSpPr>
          <p:cNvPr id="14" name="Ellipse 13">
            <a:extLst>
              <a:ext uri="{FF2B5EF4-FFF2-40B4-BE49-F238E27FC236}">
                <a16:creationId xmlns:a16="http://schemas.microsoft.com/office/drawing/2014/main" id="{033329A5-171E-4357-B896-A7258D4D5A26}"/>
              </a:ext>
            </a:extLst>
          </p:cNvPr>
          <p:cNvSpPr/>
          <p:nvPr/>
        </p:nvSpPr>
        <p:spPr>
          <a:xfrm>
            <a:off x="7376568" y="3074592"/>
            <a:ext cx="1712199" cy="6200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ZoneTexte 15">
            <a:extLst>
              <a:ext uri="{FF2B5EF4-FFF2-40B4-BE49-F238E27FC236}">
                <a16:creationId xmlns:a16="http://schemas.microsoft.com/office/drawing/2014/main" id="{DA3A4546-14E8-40AE-83AF-0785D4A4DE12}"/>
              </a:ext>
            </a:extLst>
          </p:cNvPr>
          <p:cNvSpPr txBox="1"/>
          <p:nvPr/>
        </p:nvSpPr>
        <p:spPr>
          <a:xfrm>
            <a:off x="7547635" y="2812982"/>
            <a:ext cx="1726007" cy="261610"/>
          </a:xfrm>
          <a:prstGeom prst="rect">
            <a:avLst/>
          </a:prstGeom>
          <a:noFill/>
        </p:spPr>
        <p:txBody>
          <a:bodyPr wrap="square">
            <a:spAutoFit/>
          </a:bodyPr>
          <a:lstStyle/>
          <a:p>
            <a:r>
              <a:rPr lang="en-US" sz="1100" b="1" i="0" dirty="0">
                <a:solidFill>
                  <a:srgbClr val="000000"/>
                </a:solidFill>
                <a:effectLst/>
                <a:latin typeface="Helvetica Neue"/>
              </a:rPr>
              <a:t>weight predictions </a:t>
            </a:r>
            <a:endParaRPr lang="en-US" sz="1100" b="1" dirty="0"/>
          </a:p>
        </p:txBody>
      </p:sp>
      <p:sp>
        <p:nvSpPr>
          <p:cNvPr id="18" name="ZoneTexte 17">
            <a:extLst>
              <a:ext uri="{FF2B5EF4-FFF2-40B4-BE49-F238E27FC236}">
                <a16:creationId xmlns:a16="http://schemas.microsoft.com/office/drawing/2014/main" id="{BA71C09D-DF04-4847-8A57-61EDC9A7337E}"/>
              </a:ext>
            </a:extLst>
          </p:cNvPr>
          <p:cNvSpPr txBox="1"/>
          <p:nvPr/>
        </p:nvSpPr>
        <p:spPr>
          <a:xfrm>
            <a:off x="2127975" y="4484279"/>
            <a:ext cx="4636436" cy="369332"/>
          </a:xfrm>
          <a:prstGeom prst="rect">
            <a:avLst/>
          </a:prstGeom>
          <a:noFill/>
        </p:spPr>
        <p:txBody>
          <a:bodyPr wrap="square">
            <a:spAutoFit/>
          </a:bodyPr>
          <a:lstStyle/>
          <a:p>
            <a:r>
              <a:rPr kumimoji="0" lang="en-US" sz="1800" b="1" i="0" u="none" strike="noStrike" kern="0" cap="none" spc="0" normalizeH="0" baseline="0" noProof="0" dirty="0">
                <a:ln>
                  <a:noFill/>
                </a:ln>
                <a:solidFill>
                  <a:srgbClr val="FF0000"/>
                </a:solidFill>
                <a:effectLst/>
                <a:uLnTx/>
                <a:uFillTx/>
                <a:latin typeface="Helvetica Neue"/>
                <a:cs typeface="Arial"/>
                <a:sym typeface="Wingdings" panose="05000000000000000000" pitchFamily="2" charset="2"/>
              </a:rPr>
              <a:t> </a:t>
            </a:r>
            <a:r>
              <a:rPr kumimoji="0" lang="en-US" sz="1800" b="1" i="0" u="none" strike="noStrike" kern="0" cap="none" spc="0" normalizeH="0" baseline="0" noProof="0" dirty="0">
                <a:ln>
                  <a:noFill/>
                </a:ln>
                <a:solidFill>
                  <a:srgbClr val="FF0000"/>
                </a:solidFill>
                <a:effectLst/>
                <a:uLnTx/>
                <a:uFillTx/>
                <a:latin typeface="Helvetica Neue"/>
                <a:cs typeface="Arial"/>
                <a:sym typeface="Arial"/>
              </a:rPr>
              <a:t>(384x384) leads to better results</a:t>
            </a:r>
            <a:endParaRPr lang="en-US" sz="1800" dirty="0">
              <a:solidFill>
                <a:srgbClr val="FF0000"/>
              </a:solidFill>
            </a:endParaRPr>
          </a:p>
        </p:txBody>
      </p:sp>
    </p:spTree>
    <p:extLst>
      <p:ext uri="{BB962C8B-B14F-4D97-AF65-F5344CB8AC3E}">
        <p14:creationId xmlns:p14="http://schemas.microsoft.com/office/powerpoint/2010/main" val="101103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6"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E97EEC-C970-4D3B-B83A-4C07AF3B8FF2}"/>
              </a:ext>
            </a:extLst>
          </p:cNvPr>
          <p:cNvSpPr>
            <a:spLocks noGrp="1"/>
          </p:cNvSpPr>
          <p:nvPr>
            <p:ph type="title"/>
          </p:nvPr>
        </p:nvSpPr>
        <p:spPr>
          <a:xfrm>
            <a:off x="311700" y="445025"/>
            <a:ext cx="8520600" cy="572700"/>
          </a:xfrm>
        </p:spPr>
        <p:txBody>
          <a:bodyPr/>
          <a:lstStyle/>
          <a:p>
            <a:pPr algn="ctr"/>
            <a:r>
              <a:rPr lang="en-US" dirty="0"/>
              <a:t>Integrate AGE and SEX attributes (1)</a:t>
            </a:r>
          </a:p>
        </p:txBody>
      </p:sp>
      <p:pic>
        <p:nvPicPr>
          <p:cNvPr id="6" name="Image 5">
            <a:extLst>
              <a:ext uri="{FF2B5EF4-FFF2-40B4-BE49-F238E27FC236}">
                <a16:creationId xmlns:a16="http://schemas.microsoft.com/office/drawing/2014/main" id="{CC0567FA-C2E6-464C-9A09-C8C1D2A7B55F}"/>
              </a:ext>
            </a:extLst>
          </p:cNvPr>
          <p:cNvPicPr>
            <a:picLocks noChangeAspect="1"/>
          </p:cNvPicPr>
          <p:nvPr/>
        </p:nvPicPr>
        <p:blipFill>
          <a:blip r:embed="rId3"/>
          <a:stretch>
            <a:fillRect/>
          </a:stretch>
        </p:blipFill>
        <p:spPr>
          <a:xfrm>
            <a:off x="644376" y="2335599"/>
            <a:ext cx="4964353" cy="976921"/>
          </a:xfrm>
          <a:prstGeom prst="rect">
            <a:avLst/>
          </a:prstGeom>
        </p:spPr>
      </p:pic>
      <p:sp>
        <p:nvSpPr>
          <p:cNvPr id="12" name="ZoneTexte 11">
            <a:extLst>
              <a:ext uri="{FF2B5EF4-FFF2-40B4-BE49-F238E27FC236}">
                <a16:creationId xmlns:a16="http://schemas.microsoft.com/office/drawing/2014/main" id="{AB8DEC4A-3615-4705-95F2-ABE42B761370}"/>
              </a:ext>
            </a:extLst>
          </p:cNvPr>
          <p:cNvSpPr txBox="1"/>
          <p:nvPr/>
        </p:nvSpPr>
        <p:spPr>
          <a:xfrm>
            <a:off x="840553" y="1943709"/>
            <a:ext cx="4572000" cy="307777"/>
          </a:xfrm>
          <a:prstGeom prst="rect">
            <a:avLst/>
          </a:prstGeom>
          <a:noFill/>
        </p:spPr>
        <p:txBody>
          <a:bodyPr wrap="square">
            <a:spAutoFit/>
          </a:bodyPr>
          <a:lstStyle/>
          <a:p>
            <a:pPr marL="114300" indent="0" algn="ctr">
              <a:buClrTx/>
              <a:buNone/>
            </a:pPr>
            <a:r>
              <a:rPr lang="en-US" sz="1400" b="1" dirty="0">
                <a:solidFill>
                  <a:srgbClr val="000000"/>
                </a:solidFill>
                <a:latin typeface="+mn-lt"/>
              </a:rPr>
              <a:t>In Regression model:</a:t>
            </a:r>
          </a:p>
        </p:txBody>
      </p:sp>
      <p:sp>
        <p:nvSpPr>
          <p:cNvPr id="11" name="ZoneTexte 10">
            <a:extLst>
              <a:ext uri="{FF2B5EF4-FFF2-40B4-BE49-F238E27FC236}">
                <a16:creationId xmlns:a16="http://schemas.microsoft.com/office/drawing/2014/main" id="{80B55B36-6F8E-45C9-AB8A-13A05A20F76C}"/>
              </a:ext>
            </a:extLst>
          </p:cNvPr>
          <p:cNvSpPr txBox="1"/>
          <p:nvPr/>
        </p:nvSpPr>
        <p:spPr>
          <a:xfrm>
            <a:off x="3194262" y="985918"/>
            <a:ext cx="4572000" cy="369332"/>
          </a:xfrm>
          <a:prstGeom prst="rect">
            <a:avLst/>
          </a:prstGeom>
          <a:noFill/>
        </p:spPr>
        <p:txBody>
          <a:bodyPr wrap="square">
            <a:spAutoFit/>
          </a:bodyPr>
          <a:lstStyle/>
          <a:p>
            <a:r>
              <a:rPr lang="en-US" sz="1800" b="1" i="0" dirty="0">
                <a:solidFill>
                  <a:srgbClr val="FF0000"/>
                </a:solidFill>
                <a:effectLst/>
                <a:latin typeface="+mj-lt"/>
              </a:rPr>
              <a:t>Informative features </a:t>
            </a:r>
            <a:endParaRPr lang="en-US" sz="1800" dirty="0">
              <a:solidFill>
                <a:srgbClr val="FF0000"/>
              </a:solidFill>
              <a:latin typeface="+mj-lt"/>
            </a:endParaRPr>
          </a:p>
        </p:txBody>
      </p:sp>
      <p:sp>
        <p:nvSpPr>
          <p:cNvPr id="9" name="ZoneTexte 8">
            <a:extLst>
              <a:ext uri="{FF2B5EF4-FFF2-40B4-BE49-F238E27FC236}">
                <a16:creationId xmlns:a16="http://schemas.microsoft.com/office/drawing/2014/main" id="{79D0600A-4653-407B-9DDF-728A546CA6E4}"/>
              </a:ext>
            </a:extLst>
          </p:cNvPr>
          <p:cNvSpPr txBox="1"/>
          <p:nvPr/>
        </p:nvSpPr>
        <p:spPr>
          <a:xfrm>
            <a:off x="644376" y="1532541"/>
            <a:ext cx="1457450" cy="307777"/>
          </a:xfrm>
          <a:prstGeom prst="rect">
            <a:avLst/>
          </a:prstGeom>
          <a:noFill/>
        </p:spPr>
        <p:txBody>
          <a:bodyPr wrap="none" rtlCol="0">
            <a:spAutoFit/>
          </a:bodyPr>
          <a:lstStyle/>
          <a:p>
            <a:r>
              <a:rPr lang="en-US" b="1" i="1" dirty="0"/>
              <a:t>First Approach</a:t>
            </a:r>
          </a:p>
        </p:txBody>
      </p:sp>
      <p:pic>
        <p:nvPicPr>
          <p:cNvPr id="13" name="Image 12">
            <a:extLst>
              <a:ext uri="{FF2B5EF4-FFF2-40B4-BE49-F238E27FC236}">
                <a16:creationId xmlns:a16="http://schemas.microsoft.com/office/drawing/2014/main" id="{EE09F85D-8841-41FB-AB56-329416352AA1}"/>
              </a:ext>
            </a:extLst>
          </p:cNvPr>
          <p:cNvPicPr>
            <a:picLocks noChangeAspect="1"/>
          </p:cNvPicPr>
          <p:nvPr/>
        </p:nvPicPr>
        <p:blipFill>
          <a:blip r:embed="rId4"/>
          <a:stretch>
            <a:fillRect/>
          </a:stretch>
        </p:blipFill>
        <p:spPr>
          <a:xfrm>
            <a:off x="1847211" y="3396633"/>
            <a:ext cx="4877247" cy="1149321"/>
          </a:xfrm>
          <a:prstGeom prst="rect">
            <a:avLst/>
          </a:prstGeom>
        </p:spPr>
      </p:pic>
      <p:sp>
        <p:nvSpPr>
          <p:cNvPr id="15" name="ZoneTexte 14">
            <a:extLst>
              <a:ext uri="{FF2B5EF4-FFF2-40B4-BE49-F238E27FC236}">
                <a16:creationId xmlns:a16="http://schemas.microsoft.com/office/drawing/2014/main" id="{FBDA977E-5D5B-4F54-8BCA-9BA928ADA893}"/>
              </a:ext>
            </a:extLst>
          </p:cNvPr>
          <p:cNvSpPr txBox="1"/>
          <p:nvPr/>
        </p:nvSpPr>
        <p:spPr>
          <a:xfrm>
            <a:off x="3194262" y="4634978"/>
            <a:ext cx="2005677" cy="369332"/>
          </a:xfrm>
          <a:prstGeom prst="rect">
            <a:avLst/>
          </a:prstGeom>
          <a:noFill/>
        </p:spPr>
        <p:txBody>
          <a:bodyPr wrap="none" rtlCol="0">
            <a:spAutoFit/>
          </a:bodyPr>
          <a:lstStyle/>
          <a:p>
            <a:r>
              <a:rPr lang="en-US" sz="1800" b="1" dirty="0">
                <a:solidFill>
                  <a:srgbClr val="FF0000"/>
                </a:solidFill>
              </a:rPr>
              <a:t>No Improvement</a:t>
            </a:r>
          </a:p>
        </p:txBody>
      </p:sp>
      <p:sp>
        <p:nvSpPr>
          <p:cNvPr id="17" name="ZoneTexte 16">
            <a:extLst>
              <a:ext uri="{FF2B5EF4-FFF2-40B4-BE49-F238E27FC236}">
                <a16:creationId xmlns:a16="http://schemas.microsoft.com/office/drawing/2014/main" id="{AAAF7FDE-43A8-4B3B-812D-EFDEF69255E0}"/>
              </a:ext>
            </a:extLst>
          </p:cNvPr>
          <p:cNvSpPr txBox="1"/>
          <p:nvPr/>
        </p:nvSpPr>
        <p:spPr>
          <a:xfrm>
            <a:off x="5894505" y="2202391"/>
            <a:ext cx="3011438" cy="900246"/>
          </a:xfrm>
          <a:prstGeom prst="rect">
            <a:avLst/>
          </a:prstGeom>
          <a:noFill/>
        </p:spPr>
        <p:txBody>
          <a:bodyPr wrap="square">
            <a:spAutoFit/>
          </a:bodyPr>
          <a:lstStyle/>
          <a:p>
            <a:pPr algn="ctr"/>
            <a:r>
              <a:rPr lang="en-US" sz="1050" b="1" i="0" dirty="0">
                <a:solidFill>
                  <a:schemeClr val="accent1"/>
                </a:solidFill>
                <a:effectLst/>
                <a:latin typeface="+mj-lt"/>
              </a:rPr>
              <a:t>AGE and SEX</a:t>
            </a:r>
            <a:r>
              <a:rPr lang="en-US" sz="1050" b="0" i="0" dirty="0">
                <a:solidFill>
                  <a:schemeClr val="accent1"/>
                </a:solidFill>
                <a:effectLst/>
                <a:latin typeface="+mj-lt"/>
              </a:rPr>
              <a:t> features were </a:t>
            </a:r>
            <a:r>
              <a:rPr lang="en-US" sz="1050" b="1" i="0" dirty="0">
                <a:solidFill>
                  <a:schemeClr val="accent1"/>
                </a:solidFill>
                <a:effectLst/>
                <a:latin typeface="+mj-lt"/>
              </a:rPr>
              <a:t>concatenated</a:t>
            </a:r>
            <a:r>
              <a:rPr lang="en-US" sz="1050" b="0" i="0" dirty="0">
                <a:solidFill>
                  <a:schemeClr val="accent1"/>
                </a:solidFill>
                <a:effectLst/>
                <a:latin typeface="+mj-lt"/>
              </a:rPr>
              <a:t> to the output of a </a:t>
            </a:r>
            <a:r>
              <a:rPr lang="en-US" sz="1050" b="1" i="0" dirty="0">
                <a:solidFill>
                  <a:schemeClr val="accent1"/>
                </a:solidFill>
                <a:effectLst/>
                <a:latin typeface="+mj-lt"/>
              </a:rPr>
              <a:t>Fully Connected layer with 32 output features</a:t>
            </a:r>
            <a:r>
              <a:rPr lang="en-US" sz="1050" b="0" i="0" dirty="0">
                <a:solidFill>
                  <a:schemeClr val="accent1"/>
                </a:solidFill>
                <a:effectLst/>
                <a:latin typeface="+mj-lt"/>
              </a:rPr>
              <a:t> and fed to a </a:t>
            </a:r>
            <a:r>
              <a:rPr lang="en-US" sz="1050" b="1" i="0" dirty="0">
                <a:solidFill>
                  <a:schemeClr val="accent1"/>
                </a:solidFill>
                <a:effectLst/>
                <a:latin typeface="+mj-lt"/>
              </a:rPr>
              <a:t>Fully connected layer with 34 input features</a:t>
            </a:r>
            <a:r>
              <a:rPr lang="en-US" sz="1050" b="0" i="0" dirty="0">
                <a:solidFill>
                  <a:schemeClr val="accent1"/>
                </a:solidFill>
                <a:effectLst/>
                <a:latin typeface="+mj-lt"/>
              </a:rPr>
              <a:t> and </a:t>
            </a:r>
            <a:r>
              <a:rPr lang="en-US" sz="1050" b="1" i="0" dirty="0">
                <a:solidFill>
                  <a:schemeClr val="accent1"/>
                </a:solidFill>
                <a:effectLst/>
                <a:latin typeface="+mj-lt"/>
              </a:rPr>
              <a:t>2 output features</a:t>
            </a:r>
            <a:r>
              <a:rPr lang="en-US" sz="1050" b="0" i="0" dirty="0">
                <a:solidFill>
                  <a:schemeClr val="accent1"/>
                </a:solidFill>
                <a:effectLst/>
                <a:latin typeface="+mj-lt"/>
              </a:rPr>
              <a:t>.</a:t>
            </a:r>
            <a:endParaRPr lang="en-US" sz="1050" dirty="0">
              <a:solidFill>
                <a:schemeClr val="accent1"/>
              </a:solidFill>
              <a:latin typeface="+mj-lt"/>
            </a:endParaRPr>
          </a:p>
        </p:txBody>
      </p:sp>
      <p:sp>
        <p:nvSpPr>
          <p:cNvPr id="18" name="Parenthèses 17">
            <a:extLst>
              <a:ext uri="{FF2B5EF4-FFF2-40B4-BE49-F238E27FC236}">
                <a16:creationId xmlns:a16="http://schemas.microsoft.com/office/drawing/2014/main" id="{2FD24707-9297-42CB-88EA-8822D99A29F0}"/>
              </a:ext>
            </a:extLst>
          </p:cNvPr>
          <p:cNvSpPr/>
          <p:nvPr/>
        </p:nvSpPr>
        <p:spPr>
          <a:xfrm>
            <a:off x="5942706" y="2104961"/>
            <a:ext cx="2963237" cy="105555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2583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9" grpId="0"/>
      <p:bldP spid="15" grpId="0"/>
      <p:bldP spid="17" grpId="0"/>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E97EEC-C970-4D3B-B83A-4C07AF3B8FF2}"/>
              </a:ext>
            </a:extLst>
          </p:cNvPr>
          <p:cNvSpPr>
            <a:spLocks noGrp="1"/>
          </p:cNvSpPr>
          <p:nvPr>
            <p:ph type="title"/>
          </p:nvPr>
        </p:nvSpPr>
        <p:spPr>
          <a:xfrm>
            <a:off x="311700" y="445025"/>
            <a:ext cx="8520600" cy="572700"/>
          </a:xfrm>
        </p:spPr>
        <p:txBody>
          <a:bodyPr/>
          <a:lstStyle/>
          <a:p>
            <a:pPr algn="ctr"/>
            <a:r>
              <a:rPr lang="en-US" dirty="0"/>
              <a:t>Integrate AGE and SEX attributes (2)</a:t>
            </a:r>
          </a:p>
        </p:txBody>
      </p:sp>
      <p:pic>
        <p:nvPicPr>
          <p:cNvPr id="8" name="Image 7">
            <a:extLst>
              <a:ext uri="{FF2B5EF4-FFF2-40B4-BE49-F238E27FC236}">
                <a16:creationId xmlns:a16="http://schemas.microsoft.com/office/drawing/2014/main" id="{FD449AD1-0DBE-4B1D-A910-206DB0ACAA23}"/>
              </a:ext>
            </a:extLst>
          </p:cNvPr>
          <p:cNvPicPr>
            <a:picLocks noChangeAspect="1"/>
          </p:cNvPicPr>
          <p:nvPr/>
        </p:nvPicPr>
        <p:blipFill>
          <a:blip r:embed="rId3"/>
          <a:stretch>
            <a:fillRect/>
          </a:stretch>
        </p:blipFill>
        <p:spPr>
          <a:xfrm>
            <a:off x="1578680" y="2062557"/>
            <a:ext cx="6341977" cy="1478442"/>
          </a:xfrm>
          <a:prstGeom prst="rect">
            <a:avLst/>
          </a:prstGeom>
        </p:spPr>
      </p:pic>
      <p:sp>
        <p:nvSpPr>
          <p:cNvPr id="14" name="ZoneTexte 13">
            <a:extLst>
              <a:ext uri="{FF2B5EF4-FFF2-40B4-BE49-F238E27FC236}">
                <a16:creationId xmlns:a16="http://schemas.microsoft.com/office/drawing/2014/main" id="{F32BE826-3D70-4A23-B9BD-0559DF8D1F02}"/>
              </a:ext>
            </a:extLst>
          </p:cNvPr>
          <p:cNvSpPr txBox="1"/>
          <p:nvPr/>
        </p:nvSpPr>
        <p:spPr>
          <a:xfrm>
            <a:off x="2212092" y="1643660"/>
            <a:ext cx="4572000" cy="307777"/>
          </a:xfrm>
          <a:prstGeom prst="rect">
            <a:avLst/>
          </a:prstGeom>
          <a:noFill/>
        </p:spPr>
        <p:txBody>
          <a:bodyPr wrap="square">
            <a:spAutoFit/>
          </a:bodyPr>
          <a:lstStyle/>
          <a:p>
            <a:pPr marL="114300" indent="0" algn="ctr">
              <a:buClrTx/>
              <a:buNone/>
            </a:pPr>
            <a:r>
              <a:rPr lang="en-US" sz="1400" b="1" dirty="0">
                <a:solidFill>
                  <a:srgbClr val="000000"/>
                </a:solidFill>
                <a:latin typeface="+mn-lt"/>
              </a:rPr>
              <a:t>In Independent branch:</a:t>
            </a:r>
          </a:p>
        </p:txBody>
      </p:sp>
      <p:sp>
        <p:nvSpPr>
          <p:cNvPr id="9" name="ZoneTexte 8">
            <a:extLst>
              <a:ext uri="{FF2B5EF4-FFF2-40B4-BE49-F238E27FC236}">
                <a16:creationId xmlns:a16="http://schemas.microsoft.com/office/drawing/2014/main" id="{A95D1B7D-F2E8-44DB-A915-DC65F144CD11}"/>
              </a:ext>
            </a:extLst>
          </p:cNvPr>
          <p:cNvSpPr txBox="1"/>
          <p:nvPr/>
        </p:nvSpPr>
        <p:spPr>
          <a:xfrm>
            <a:off x="644376" y="1532541"/>
            <a:ext cx="1715534" cy="307777"/>
          </a:xfrm>
          <a:prstGeom prst="rect">
            <a:avLst/>
          </a:prstGeom>
          <a:noFill/>
        </p:spPr>
        <p:txBody>
          <a:bodyPr wrap="none" rtlCol="0">
            <a:spAutoFit/>
          </a:bodyPr>
          <a:lstStyle/>
          <a:p>
            <a:r>
              <a:rPr lang="en-US" b="1" i="1" dirty="0"/>
              <a:t>Second Approach</a:t>
            </a:r>
          </a:p>
        </p:txBody>
      </p:sp>
      <p:pic>
        <p:nvPicPr>
          <p:cNvPr id="13" name="Image 12">
            <a:extLst>
              <a:ext uri="{FF2B5EF4-FFF2-40B4-BE49-F238E27FC236}">
                <a16:creationId xmlns:a16="http://schemas.microsoft.com/office/drawing/2014/main" id="{1C2C8667-F9FE-4748-9304-F39E91138DF8}"/>
              </a:ext>
            </a:extLst>
          </p:cNvPr>
          <p:cNvPicPr>
            <a:picLocks noChangeAspect="1"/>
          </p:cNvPicPr>
          <p:nvPr/>
        </p:nvPicPr>
        <p:blipFill>
          <a:blip r:embed="rId4"/>
          <a:stretch>
            <a:fillRect/>
          </a:stretch>
        </p:blipFill>
        <p:spPr>
          <a:xfrm>
            <a:off x="1166237" y="3606788"/>
            <a:ext cx="4627009" cy="1022002"/>
          </a:xfrm>
          <a:prstGeom prst="rect">
            <a:avLst/>
          </a:prstGeom>
        </p:spPr>
      </p:pic>
      <p:sp>
        <p:nvSpPr>
          <p:cNvPr id="15" name="ZoneTexte 14">
            <a:extLst>
              <a:ext uri="{FF2B5EF4-FFF2-40B4-BE49-F238E27FC236}">
                <a16:creationId xmlns:a16="http://schemas.microsoft.com/office/drawing/2014/main" id="{A959509B-4FF0-49DA-8865-68F6FADAE64E}"/>
              </a:ext>
            </a:extLst>
          </p:cNvPr>
          <p:cNvSpPr txBox="1"/>
          <p:nvPr/>
        </p:nvSpPr>
        <p:spPr>
          <a:xfrm>
            <a:off x="1981500" y="4694579"/>
            <a:ext cx="3352200" cy="369332"/>
          </a:xfrm>
          <a:prstGeom prst="rect">
            <a:avLst/>
          </a:prstGeom>
          <a:noFill/>
        </p:spPr>
        <p:txBody>
          <a:bodyPr wrap="none" rtlCol="0">
            <a:spAutoFit/>
          </a:bodyPr>
          <a:lstStyle/>
          <a:p>
            <a:r>
              <a:rPr lang="en-US" sz="1800" b="1" dirty="0">
                <a:solidFill>
                  <a:srgbClr val="00B050"/>
                </a:solidFill>
              </a:rPr>
              <a:t>Notable overall Improvement</a:t>
            </a:r>
          </a:p>
        </p:txBody>
      </p:sp>
      <p:sp>
        <p:nvSpPr>
          <p:cNvPr id="11" name="Ellipse 10">
            <a:extLst>
              <a:ext uri="{FF2B5EF4-FFF2-40B4-BE49-F238E27FC236}">
                <a16:creationId xmlns:a16="http://schemas.microsoft.com/office/drawing/2014/main" id="{A0958F3C-2F19-49F8-9450-F921162B86EC}"/>
              </a:ext>
            </a:extLst>
          </p:cNvPr>
          <p:cNvSpPr/>
          <p:nvPr/>
        </p:nvSpPr>
        <p:spPr>
          <a:xfrm>
            <a:off x="4038089" y="4074911"/>
            <a:ext cx="1816526" cy="32525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eur droit avec flèche 16">
            <a:extLst>
              <a:ext uri="{FF2B5EF4-FFF2-40B4-BE49-F238E27FC236}">
                <a16:creationId xmlns:a16="http://schemas.microsoft.com/office/drawing/2014/main" id="{BB2C8DD3-2183-4FD8-B11F-94E00063122A}"/>
              </a:ext>
            </a:extLst>
          </p:cNvPr>
          <p:cNvCxnSpPr>
            <a:endCxn id="11" idx="6"/>
          </p:cNvCxnSpPr>
          <p:nvPr/>
        </p:nvCxnSpPr>
        <p:spPr>
          <a:xfrm flipH="1">
            <a:off x="5854615" y="4179238"/>
            <a:ext cx="1024864" cy="58301"/>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8" name="ZoneTexte 17">
            <a:extLst>
              <a:ext uri="{FF2B5EF4-FFF2-40B4-BE49-F238E27FC236}">
                <a16:creationId xmlns:a16="http://schemas.microsoft.com/office/drawing/2014/main" id="{8C4C2EA8-3309-4254-B825-3F0252A048D5}"/>
              </a:ext>
            </a:extLst>
          </p:cNvPr>
          <p:cNvSpPr txBox="1"/>
          <p:nvPr/>
        </p:nvSpPr>
        <p:spPr>
          <a:xfrm>
            <a:off x="7004556" y="3886850"/>
            <a:ext cx="1827744" cy="584775"/>
          </a:xfrm>
          <a:prstGeom prst="rect">
            <a:avLst/>
          </a:prstGeom>
          <a:noFill/>
        </p:spPr>
        <p:txBody>
          <a:bodyPr wrap="none" rtlCol="0">
            <a:spAutoFit/>
          </a:bodyPr>
          <a:lstStyle/>
          <a:p>
            <a:r>
              <a:rPr lang="en-US" sz="1600" b="1" dirty="0">
                <a:solidFill>
                  <a:srgbClr val="00B050"/>
                </a:solidFill>
              </a:rPr>
              <a:t>2% Improvement</a:t>
            </a:r>
          </a:p>
          <a:p>
            <a:r>
              <a:rPr lang="en-US" sz="1600" b="1" dirty="0">
                <a:solidFill>
                  <a:srgbClr val="00B050"/>
                </a:solidFill>
              </a:rPr>
              <a:t>for Cambodia</a:t>
            </a:r>
          </a:p>
        </p:txBody>
      </p:sp>
    </p:spTree>
    <p:extLst>
      <p:ext uri="{BB962C8B-B14F-4D97-AF65-F5344CB8AC3E}">
        <p14:creationId xmlns:p14="http://schemas.microsoft.com/office/powerpoint/2010/main" val="398631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P spid="15" grpId="0"/>
      <p:bldP spid="11"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3D366-59E7-4FF6-B9DF-3036536E90AC}"/>
              </a:ext>
            </a:extLst>
          </p:cNvPr>
          <p:cNvSpPr>
            <a:spLocks noGrp="1"/>
          </p:cNvSpPr>
          <p:nvPr>
            <p:ph type="title"/>
          </p:nvPr>
        </p:nvSpPr>
        <p:spPr/>
        <p:txBody>
          <a:bodyPr/>
          <a:lstStyle/>
          <a:p>
            <a:pPr algn="ctr"/>
            <a:r>
              <a:rPr lang="en-US" dirty="0"/>
              <a:t>Goal</a:t>
            </a:r>
          </a:p>
        </p:txBody>
      </p:sp>
      <p:sp>
        <p:nvSpPr>
          <p:cNvPr id="3" name="Espace réservé du texte 2">
            <a:extLst>
              <a:ext uri="{FF2B5EF4-FFF2-40B4-BE49-F238E27FC236}">
                <a16:creationId xmlns:a16="http://schemas.microsoft.com/office/drawing/2014/main" id="{3DD69790-E18B-484B-9113-621CA52BA86F}"/>
              </a:ext>
            </a:extLst>
          </p:cNvPr>
          <p:cNvSpPr>
            <a:spLocks noGrp="1"/>
          </p:cNvSpPr>
          <p:nvPr>
            <p:ph type="body" idx="1"/>
          </p:nvPr>
        </p:nvSpPr>
        <p:spPr>
          <a:xfrm>
            <a:off x="311700" y="1265690"/>
            <a:ext cx="8585720" cy="1061606"/>
          </a:xfrm>
        </p:spPr>
        <p:txBody>
          <a:bodyPr/>
          <a:lstStyle/>
          <a:p>
            <a:pPr algn="l"/>
            <a:r>
              <a:rPr lang="en-US" sz="1600" dirty="0">
                <a:solidFill>
                  <a:srgbClr val="000000"/>
                </a:solidFill>
                <a:latin typeface="Helvetica Neue"/>
              </a:rPr>
              <a:t>D</a:t>
            </a:r>
            <a:r>
              <a:rPr lang="en-US" sz="1600" b="0" i="0" dirty="0">
                <a:solidFill>
                  <a:srgbClr val="000000"/>
                </a:solidFill>
                <a:effectLst/>
                <a:latin typeface="Helvetica Neue"/>
              </a:rPr>
              <a:t>evelop a </a:t>
            </a:r>
            <a:r>
              <a:rPr lang="en-US" sz="1600" b="1" i="0" dirty="0">
                <a:solidFill>
                  <a:srgbClr val="000000"/>
                </a:solidFill>
                <a:effectLst/>
                <a:latin typeface="Helvetica Neue"/>
              </a:rPr>
              <a:t>Deep Learning solution that can estimate body measures from mobile phone pictures.</a:t>
            </a:r>
            <a:endParaRPr lang="en-US" sz="1600" dirty="0"/>
          </a:p>
        </p:txBody>
      </p:sp>
      <p:sp>
        <p:nvSpPr>
          <p:cNvPr id="5" name="ZoneTexte 4">
            <a:extLst>
              <a:ext uri="{FF2B5EF4-FFF2-40B4-BE49-F238E27FC236}">
                <a16:creationId xmlns:a16="http://schemas.microsoft.com/office/drawing/2014/main" id="{15D51ACD-45E8-408F-B7BE-414623D09FE7}"/>
              </a:ext>
            </a:extLst>
          </p:cNvPr>
          <p:cNvSpPr txBox="1"/>
          <p:nvPr/>
        </p:nvSpPr>
        <p:spPr>
          <a:xfrm>
            <a:off x="472611" y="2278004"/>
            <a:ext cx="4572000" cy="2554545"/>
          </a:xfrm>
          <a:prstGeom prst="rect">
            <a:avLst/>
          </a:prstGeom>
          <a:noFill/>
        </p:spPr>
        <p:txBody>
          <a:bodyPr wrap="square">
            <a:spAutoFit/>
          </a:bodyPr>
          <a:lstStyle/>
          <a:p>
            <a:pPr algn="l"/>
            <a:r>
              <a:rPr lang="en-US" sz="1600" b="0" i="0" dirty="0">
                <a:solidFill>
                  <a:srgbClr val="000000"/>
                </a:solidFill>
                <a:effectLst/>
                <a:latin typeface="Helvetica Neue"/>
              </a:rPr>
              <a:t>Not an easy task since </a:t>
            </a:r>
            <a:r>
              <a:rPr lang="en-US" sz="1600" b="1" i="0" dirty="0">
                <a:solidFill>
                  <a:srgbClr val="000000"/>
                </a:solidFill>
                <a:effectLst/>
                <a:latin typeface="Helvetica Neue"/>
              </a:rPr>
              <a:t>Images are obtained in an unconstrained setting:</a:t>
            </a:r>
          </a:p>
          <a:p>
            <a:pPr algn="l"/>
            <a:endParaRPr lang="en-US" sz="1600" b="0" i="0" dirty="0">
              <a:solidFill>
                <a:srgbClr val="000000"/>
              </a:solidFill>
              <a:effectLst/>
              <a:latin typeface="Helvetica Neue"/>
            </a:endParaRPr>
          </a:p>
          <a:p>
            <a:pPr marL="285750" lvl="6" indent="-285750">
              <a:buFont typeface="Arial" panose="020B0604020202020204" pitchFamily="34" charset="0"/>
              <a:buChar char="•"/>
            </a:pPr>
            <a:r>
              <a:rPr lang="en-US" sz="1600" b="0" i="0" dirty="0">
                <a:solidFill>
                  <a:srgbClr val="000000"/>
                </a:solidFill>
                <a:effectLst/>
                <a:latin typeface="Helvetica Neue"/>
              </a:rPr>
              <a:t>Location and orientation of the camera.</a:t>
            </a:r>
          </a:p>
          <a:p>
            <a:pPr marL="285750" lvl="6" indent="-285750">
              <a:buFont typeface="Arial" panose="020B0604020202020204" pitchFamily="34" charset="0"/>
              <a:buChar char="•"/>
            </a:pPr>
            <a:r>
              <a:rPr lang="en-US" sz="1600" b="0" i="0" dirty="0">
                <a:solidFill>
                  <a:srgbClr val="000000"/>
                </a:solidFill>
                <a:effectLst/>
                <a:latin typeface="Helvetica Neue"/>
              </a:rPr>
              <a:t>Background.</a:t>
            </a:r>
          </a:p>
          <a:p>
            <a:pPr marL="285750" lvl="6" indent="-285750">
              <a:buFont typeface="Arial" panose="020B0604020202020204" pitchFamily="34" charset="0"/>
              <a:buChar char="•"/>
            </a:pPr>
            <a:r>
              <a:rPr lang="en-US" sz="1600" b="0" i="0" dirty="0">
                <a:solidFill>
                  <a:srgbClr val="000000"/>
                </a:solidFill>
                <a:effectLst/>
                <a:latin typeface="Helvetica Neue"/>
              </a:rPr>
              <a:t>Lighting conditions.</a:t>
            </a:r>
          </a:p>
          <a:p>
            <a:pPr marL="285750" lvl="6" indent="-285750">
              <a:buFont typeface="Arial" panose="020B0604020202020204" pitchFamily="34" charset="0"/>
              <a:buChar char="•"/>
            </a:pPr>
            <a:r>
              <a:rPr lang="en-US" sz="1600" b="0" i="0" dirty="0">
                <a:solidFill>
                  <a:srgbClr val="000000"/>
                </a:solidFill>
                <a:effectLst/>
                <a:latin typeface="Helvetica Neue"/>
              </a:rPr>
              <a:t>Pose of the child.</a:t>
            </a:r>
          </a:p>
          <a:p>
            <a:pPr marL="285750" lvl="6" indent="-285750">
              <a:buFont typeface="Arial" panose="020B0604020202020204" pitchFamily="34" charset="0"/>
              <a:buChar char="•"/>
            </a:pPr>
            <a:r>
              <a:rPr lang="en-US" sz="1600" b="0" i="0" dirty="0">
                <a:solidFill>
                  <a:srgbClr val="000000"/>
                </a:solidFill>
                <a:effectLst/>
                <a:latin typeface="Helvetica Neue"/>
              </a:rPr>
              <a:t>Clothes worn by the child.</a:t>
            </a:r>
          </a:p>
          <a:p>
            <a:pPr marL="285750" lvl="6" indent="-285750">
              <a:buFont typeface="Arial" panose="020B0604020202020204" pitchFamily="34" charset="0"/>
              <a:buChar char="•"/>
            </a:pPr>
            <a:r>
              <a:rPr lang="en-US" sz="1600" b="0" i="0" dirty="0">
                <a:solidFill>
                  <a:srgbClr val="000000"/>
                </a:solidFill>
                <a:effectLst/>
                <a:latin typeface="Helvetica Neue"/>
              </a:rPr>
              <a:t>Image resolutions</a:t>
            </a:r>
          </a:p>
          <a:p>
            <a:pPr lvl="6"/>
            <a:endParaRPr lang="en-US" sz="1600" b="0" i="0" dirty="0">
              <a:solidFill>
                <a:srgbClr val="000000"/>
              </a:solidFill>
              <a:effectLst/>
              <a:latin typeface="Helvetica Neue"/>
            </a:endParaRPr>
          </a:p>
        </p:txBody>
      </p:sp>
      <p:pic>
        <p:nvPicPr>
          <p:cNvPr id="7" name="Image 6" descr="Une image contenant mur, intérieur, lit, fauteuil&#10;&#10;Description générée automatiquement">
            <a:extLst>
              <a:ext uri="{FF2B5EF4-FFF2-40B4-BE49-F238E27FC236}">
                <a16:creationId xmlns:a16="http://schemas.microsoft.com/office/drawing/2014/main" id="{8120B1B3-8486-4F6E-9F51-176F653AB4AE}"/>
              </a:ext>
            </a:extLst>
          </p:cNvPr>
          <p:cNvPicPr>
            <a:picLocks noChangeAspect="1"/>
          </p:cNvPicPr>
          <p:nvPr/>
        </p:nvPicPr>
        <p:blipFill>
          <a:blip r:embed="rId3"/>
          <a:stretch>
            <a:fillRect/>
          </a:stretch>
        </p:blipFill>
        <p:spPr>
          <a:xfrm>
            <a:off x="6750444" y="3636868"/>
            <a:ext cx="1415476" cy="1061607"/>
          </a:xfrm>
          <a:prstGeom prst="rect">
            <a:avLst/>
          </a:prstGeom>
        </p:spPr>
      </p:pic>
      <p:pic>
        <p:nvPicPr>
          <p:cNvPr id="9" name="Image 8" descr="Une image contenant intérieur, personne&#10;&#10;Description générée automatiquement">
            <a:extLst>
              <a:ext uri="{FF2B5EF4-FFF2-40B4-BE49-F238E27FC236}">
                <a16:creationId xmlns:a16="http://schemas.microsoft.com/office/drawing/2014/main" id="{5F65775E-1FFE-49B1-AA62-668249FE139D}"/>
              </a:ext>
            </a:extLst>
          </p:cNvPr>
          <p:cNvPicPr>
            <a:picLocks noChangeAspect="1"/>
          </p:cNvPicPr>
          <p:nvPr/>
        </p:nvPicPr>
        <p:blipFill>
          <a:blip r:embed="rId4"/>
          <a:stretch>
            <a:fillRect/>
          </a:stretch>
        </p:blipFill>
        <p:spPr>
          <a:xfrm>
            <a:off x="5724413" y="3374604"/>
            <a:ext cx="992903" cy="1323871"/>
          </a:xfrm>
          <a:prstGeom prst="rect">
            <a:avLst/>
          </a:prstGeom>
        </p:spPr>
      </p:pic>
      <p:pic>
        <p:nvPicPr>
          <p:cNvPr id="11" name="Image 10">
            <a:extLst>
              <a:ext uri="{FF2B5EF4-FFF2-40B4-BE49-F238E27FC236}">
                <a16:creationId xmlns:a16="http://schemas.microsoft.com/office/drawing/2014/main" id="{2C1978CF-5BDE-40DE-A079-73FF81E44755}"/>
              </a:ext>
            </a:extLst>
          </p:cNvPr>
          <p:cNvPicPr>
            <a:picLocks noChangeAspect="1"/>
          </p:cNvPicPr>
          <p:nvPr/>
        </p:nvPicPr>
        <p:blipFill>
          <a:blip r:embed="rId5"/>
          <a:stretch>
            <a:fillRect/>
          </a:stretch>
        </p:blipFill>
        <p:spPr>
          <a:xfrm>
            <a:off x="5681398" y="2229311"/>
            <a:ext cx="1415475" cy="1061606"/>
          </a:xfrm>
          <a:prstGeom prst="rect">
            <a:avLst/>
          </a:prstGeom>
        </p:spPr>
      </p:pic>
      <p:pic>
        <p:nvPicPr>
          <p:cNvPr id="13" name="Image 12" descr="Une image contenant texte, intérieur&#10;&#10;Description générée automatiquement">
            <a:extLst>
              <a:ext uri="{FF2B5EF4-FFF2-40B4-BE49-F238E27FC236}">
                <a16:creationId xmlns:a16="http://schemas.microsoft.com/office/drawing/2014/main" id="{68BD4E9B-A35E-4E55-BA10-ECFF0711AEDC}"/>
              </a:ext>
            </a:extLst>
          </p:cNvPr>
          <p:cNvPicPr>
            <a:picLocks noChangeAspect="1"/>
          </p:cNvPicPr>
          <p:nvPr/>
        </p:nvPicPr>
        <p:blipFill>
          <a:blip r:embed="rId6"/>
          <a:stretch>
            <a:fillRect/>
          </a:stretch>
        </p:blipFill>
        <p:spPr>
          <a:xfrm>
            <a:off x="7173018" y="2208489"/>
            <a:ext cx="992902" cy="1323870"/>
          </a:xfrm>
          <a:prstGeom prst="rect">
            <a:avLst/>
          </a:prstGeom>
        </p:spPr>
      </p:pic>
    </p:spTree>
    <p:extLst>
      <p:ext uri="{BB962C8B-B14F-4D97-AF65-F5344CB8AC3E}">
        <p14:creationId xmlns:p14="http://schemas.microsoft.com/office/powerpoint/2010/main" val="19784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BC0F91B-EF5C-4CD9-B771-7E338AD5870F}"/>
              </a:ext>
            </a:extLst>
          </p:cNvPr>
          <p:cNvPicPr>
            <a:picLocks noChangeAspect="1"/>
          </p:cNvPicPr>
          <p:nvPr/>
        </p:nvPicPr>
        <p:blipFill>
          <a:blip r:embed="rId3"/>
          <a:stretch>
            <a:fillRect/>
          </a:stretch>
        </p:blipFill>
        <p:spPr>
          <a:xfrm>
            <a:off x="412777" y="1503543"/>
            <a:ext cx="4089288" cy="2540682"/>
          </a:xfrm>
          <a:prstGeom prst="rect">
            <a:avLst/>
          </a:prstGeom>
        </p:spPr>
      </p:pic>
      <p:sp>
        <p:nvSpPr>
          <p:cNvPr id="6" name="Titre 1">
            <a:extLst>
              <a:ext uri="{FF2B5EF4-FFF2-40B4-BE49-F238E27FC236}">
                <a16:creationId xmlns:a16="http://schemas.microsoft.com/office/drawing/2014/main" id="{E58C14C6-13E8-4D15-8B3D-24ED14DB0DB2}"/>
              </a:ext>
            </a:extLst>
          </p:cNvPr>
          <p:cNvSpPr>
            <a:spLocks noGrp="1"/>
          </p:cNvSpPr>
          <p:nvPr>
            <p:ph type="title"/>
          </p:nvPr>
        </p:nvSpPr>
        <p:spPr>
          <a:xfrm>
            <a:off x="311700" y="445025"/>
            <a:ext cx="8520600" cy="572700"/>
          </a:xfrm>
        </p:spPr>
        <p:txBody>
          <a:bodyPr/>
          <a:lstStyle/>
          <a:p>
            <a:pPr algn="ctr"/>
            <a:r>
              <a:rPr lang="en-US" dirty="0"/>
              <a:t>Comparison </a:t>
            </a:r>
          </a:p>
        </p:txBody>
      </p:sp>
      <p:pic>
        <p:nvPicPr>
          <p:cNvPr id="8" name="Image 7">
            <a:extLst>
              <a:ext uri="{FF2B5EF4-FFF2-40B4-BE49-F238E27FC236}">
                <a16:creationId xmlns:a16="http://schemas.microsoft.com/office/drawing/2014/main" id="{A7C07C20-36BF-4181-943A-7584B8F57D5A}"/>
              </a:ext>
            </a:extLst>
          </p:cNvPr>
          <p:cNvPicPr>
            <a:picLocks noChangeAspect="1"/>
          </p:cNvPicPr>
          <p:nvPr/>
        </p:nvPicPr>
        <p:blipFill>
          <a:blip r:embed="rId4"/>
          <a:stretch>
            <a:fillRect/>
          </a:stretch>
        </p:blipFill>
        <p:spPr>
          <a:xfrm>
            <a:off x="4770972" y="1540365"/>
            <a:ext cx="3984799" cy="2442490"/>
          </a:xfrm>
          <a:prstGeom prst="rect">
            <a:avLst/>
          </a:prstGeom>
        </p:spPr>
      </p:pic>
    </p:spTree>
    <p:extLst>
      <p:ext uri="{BB962C8B-B14F-4D97-AF65-F5344CB8AC3E}">
        <p14:creationId xmlns:p14="http://schemas.microsoft.com/office/powerpoint/2010/main" val="254849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8B811C8-BF7F-44E6-9D52-5C1984C16071}"/>
              </a:ext>
            </a:extLst>
          </p:cNvPr>
          <p:cNvSpPr>
            <a:spLocks noGrp="1"/>
          </p:cNvSpPr>
          <p:nvPr>
            <p:ph type="title"/>
          </p:nvPr>
        </p:nvSpPr>
        <p:spPr>
          <a:xfrm>
            <a:off x="311700" y="445025"/>
            <a:ext cx="8520600" cy="572700"/>
          </a:xfrm>
        </p:spPr>
        <p:txBody>
          <a:bodyPr/>
          <a:lstStyle/>
          <a:p>
            <a:pPr algn="ctr"/>
            <a:r>
              <a:rPr lang="en-US" dirty="0"/>
              <a:t>How is the branch behaving ?</a:t>
            </a:r>
          </a:p>
        </p:txBody>
      </p:sp>
      <p:sp>
        <p:nvSpPr>
          <p:cNvPr id="5" name="ZoneTexte 4">
            <a:extLst>
              <a:ext uri="{FF2B5EF4-FFF2-40B4-BE49-F238E27FC236}">
                <a16:creationId xmlns:a16="http://schemas.microsoft.com/office/drawing/2014/main" id="{7149E94D-D9ED-4D19-8FDD-FEF6F04DC36A}"/>
              </a:ext>
            </a:extLst>
          </p:cNvPr>
          <p:cNvSpPr txBox="1"/>
          <p:nvPr/>
        </p:nvSpPr>
        <p:spPr>
          <a:xfrm>
            <a:off x="656649" y="1442174"/>
            <a:ext cx="601447" cy="307777"/>
          </a:xfrm>
          <a:prstGeom prst="rect">
            <a:avLst/>
          </a:prstGeom>
          <a:noFill/>
        </p:spPr>
        <p:txBody>
          <a:bodyPr wrap="none" rtlCol="0">
            <a:spAutoFit/>
          </a:bodyPr>
          <a:lstStyle/>
          <a:p>
            <a:r>
              <a:rPr lang="en-US" b="1" i="1" dirty="0"/>
              <a:t>Idea:</a:t>
            </a:r>
          </a:p>
        </p:txBody>
      </p:sp>
      <p:sp>
        <p:nvSpPr>
          <p:cNvPr id="7" name="ZoneTexte 6">
            <a:extLst>
              <a:ext uri="{FF2B5EF4-FFF2-40B4-BE49-F238E27FC236}">
                <a16:creationId xmlns:a16="http://schemas.microsoft.com/office/drawing/2014/main" id="{9D7536E4-5939-434E-8B86-A171D4231F74}"/>
              </a:ext>
            </a:extLst>
          </p:cNvPr>
          <p:cNvSpPr txBox="1"/>
          <p:nvPr/>
        </p:nvSpPr>
        <p:spPr>
          <a:xfrm>
            <a:off x="849963" y="1762837"/>
            <a:ext cx="4572000" cy="523220"/>
          </a:xfrm>
          <a:prstGeom prst="rect">
            <a:avLst/>
          </a:prstGeom>
          <a:noFill/>
        </p:spPr>
        <p:txBody>
          <a:bodyPr wrap="square">
            <a:spAutoFit/>
          </a:bodyPr>
          <a:lstStyle/>
          <a:p>
            <a:pPr marL="285750" indent="-285750">
              <a:buFont typeface="Wingdings" panose="05000000000000000000" pitchFamily="2" charset="2"/>
              <a:buChar char="Ø"/>
            </a:pPr>
            <a:r>
              <a:rPr lang="en-US" b="1" dirty="0"/>
              <a:t>Branch: </a:t>
            </a:r>
            <a:r>
              <a:rPr lang="en-US" dirty="0"/>
              <a:t>Use </a:t>
            </a:r>
            <a:r>
              <a:rPr lang="en-US" b="1" dirty="0"/>
              <a:t>SEX</a:t>
            </a:r>
            <a:r>
              <a:rPr lang="en-US" dirty="0"/>
              <a:t> and </a:t>
            </a:r>
            <a:r>
              <a:rPr lang="en-US" b="1" dirty="0"/>
              <a:t>AGE</a:t>
            </a:r>
            <a:r>
              <a:rPr lang="en-US" dirty="0"/>
              <a:t> to predict mean </a:t>
            </a:r>
            <a:r>
              <a:rPr lang="en-US" b="1" dirty="0"/>
              <a:t>(Height, Weight)</a:t>
            </a:r>
          </a:p>
        </p:txBody>
      </p:sp>
      <p:sp>
        <p:nvSpPr>
          <p:cNvPr id="9" name="ZoneTexte 8">
            <a:extLst>
              <a:ext uri="{FF2B5EF4-FFF2-40B4-BE49-F238E27FC236}">
                <a16:creationId xmlns:a16="http://schemas.microsoft.com/office/drawing/2014/main" id="{092E0D55-276C-428C-B337-89114EA9C2F5}"/>
              </a:ext>
            </a:extLst>
          </p:cNvPr>
          <p:cNvSpPr txBox="1"/>
          <p:nvPr/>
        </p:nvSpPr>
        <p:spPr>
          <a:xfrm>
            <a:off x="849963" y="2549667"/>
            <a:ext cx="4572000" cy="307777"/>
          </a:xfrm>
          <a:prstGeom prst="rect">
            <a:avLst/>
          </a:prstGeom>
          <a:noFill/>
        </p:spPr>
        <p:txBody>
          <a:bodyPr wrap="square">
            <a:spAutoFit/>
          </a:bodyPr>
          <a:lstStyle/>
          <a:p>
            <a:pPr marL="285750" indent="-285750">
              <a:buFont typeface="Wingdings" panose="05000000000000000000" pitchFamily="2" charset="2"/>
              <a:buChar char="Ø"/>
            </a:pPr>
            <a:r>
              <a:rPr lang="en-US" b="1" dirty="0"/>
              <a:t>Main: </a:t>
            </a:r>
            <a:r>
              <a:rPr lang="en-US" dirty="0"/>
              <a:t>Use </a:t>
            </a:r>
            <a:r>
              <a:rPr lang="en-US" b="1" dirty="0"/>
              <a:t>Image</a:t>
            </a:r>
            <a:r>
              <a:rPr lang="en-US" dirty="0"/>
              <a:t> to predict </a:t>
            </a:r>
            <a:r>
              <a:rPr lang="en-US" b="1" dirty="0"/>
              <a:t>deviation</a:t>
            </a:r>
            <a:r>
              <a:rPr lang="en-US" dirty="0"/>
              <a:t> from </a:t>
            </a:r>
            <a:r>
              <a:rPr lang="en-US" b="1" dirty="0"/>
              <a:t>mean</a:t>
            </a:r>
            <a:r>
              <a:rPr lang="en-US" dirty="0"/>
              <a:t>.</a:t>
            </a:r>
          </a:p>
        </p:txBody>
      </p:sp>
      <p:sp>
        <p:nvSpPr>
          <p:cNvPr id="11" name="ZoneTexte 10">
            <a:extLst>
              <a:ext uri="{FF2B5EF4-FFF2-40B4-BE49-F238E27FC236}">
                <a16:creationId xmlns:a16="http://schemas.microsoft.com/office/drawing/2014/main" id="{701FCFA4-4B93-484E-9138-0C59B0A306D3}"/>
              </a:ext>
            </a:extLst>
          </p:cNvPr>
          <p:cNvSpPr txBox="1"/>
          <p:nvPr/>
        </p:nvSpPr>
        <p:spPr>
          <a:xfrm>
            <a:off x="1788910" y="3684424"/>
            <a:ext cx="5059884" cy="369332"/>
          </a:xfrm>
          <a:prstGeom prst="rect">
            <a:avLst/>
          </a:prstGeom>
          <a:noFill/>
        </p:spPr>
        <p:txBody>
          <a:bodyPr wrap="square">
            <a:spAutoFit/>
          </a:bodyPr>
          <a:lstStyle/>
          <a:p>
            <a:pPr algn="l"/>
            <a:r>
              <a:rPr lang="en-US" sz="1800" b="1" dirty="0">
                <a:solidFill>
                  <a:srgbClr val="FF0000"/>
                </a:solidFill>
                <a:latin typeface="Helvetica Neue"/>
              </a:rPr>
              <a:t>Different behavior </a:t>
            </a:r>
            <a:r>
              <a:rPr lang="en-US" sz="1800" b="1" i="0" dirty="0">
                <a:solidFill>
                  <a:srgbClr val="FF0000"/>
                </a:solidFill>
                <a:effectLst/>
                <a:latin typeface="Helvetica Neue"/>
              </a:rPr>
              <a:t>depending on the dataset</a:t>
            </a:r>
          </a:p>
        </p:txBody>
      </p:sp>
    </p:spTree>
    <p:extLst>
      <p:ext uri="{BB962C8B-B14F-4D97-AF65-F5344CB8AC3E}">
        <p14:creationId xmlns:p14="http://schemas.microsoft.com/office/powerpoint/2010/main" val="4043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309FC5-38CB-4A20-9A6C-D0FE2A8F899D}"/>
              </a:ext>
            </a:extLst>
          </p:cNvPr>
          <p:cNvSpPr>
            <a:spLocks noGrp="1"/>
          </p:cNvSpPr>
          <p:nvPr>
            <p:ph type="title"/>
          </p:nvPr>
        </p:nvSpPr>
        <p:spPr>
          <a:xfrm>
            <a:off x="311700" y="445025"/>
            <a:ext cx="8520600" cy="572700"/>
          </a:xfrm>
        </p:spPr>
        <p:txBody>
          <a:bodyPr/>
          <a:lstStyle/>
          <a:p>
            <a:pPr algn="ctr"/>
            <a:r>
              <a:rPr lang="en-US" dirty="0"/>
              <a:t>How is the branch behaving ?</a:t>
            </a:r>
          </a:p>
        </p:txBody>
      </p:sp>
      <p:sp>
        <p:nvSpPr>
          <p:cNvPr id="5" name="ZoneTexte 4">
            <a:extLst>
              <a:ext uri="{FF2B5EF4-FFF2-40B4-BE49-F238E27FC236}">
                <a16:creationId xmlns:a16="http://schemas.microsoft.com/office/drawing/2014/main" id="{7B2B2622-A4FC-40A1-B2F7-656E17BC020B}"/>
              </a:ext>
            </a:extLst>
          </p:cNvPr>
          <p:cNvSpPr txBox="1"/>
          <p:nvPr/>
        </p:nvSpPr>
        <p:spPr>
          <a:xfrm>
            <a:off x="797799" y="1601734"/>
            <a:ext cx="1912703" cy="307777"/>
          </a:xfrm>
          <a:prstGeom prst="rect">
            <a:avLst/>
          </a:prstGeom>
          <a:noFill/>
        </p:spPr>
        <p:txBody>
          <a:bodyPr wrap="none" rtlCol="0">
            <a:spAutoFit/>
          </a:bodyPr>
          <a:lstStyle/>
          <a:p>
            <a:r>
              <a:rPr lang="en-US" b="1" dirty="0"/>
              <a:t>For Guinea: (Height)</a:t>
            </a:r>
          </a:p>
        </p:txBody>
      </p:sp>
      <p:graphicFrame>
        <p:nvGraphicFramePr>
          <p:cNvPr id="6" name="Tableau 6">
            <a:extLst>
              <a:ext uri="{FF2B5EF4-FFF2-40B4-BE49-F238E27FC236}">
                <a16:creationId xmlns:a16="http://schemas.microsoft.com/office/drawing/2014/main" id="{9609F77E-074B-45ED-B443-3F2BA64ED85C}"/>
              </a:ext>
            </a:extLst>
          </p:cNvPr>
          <p:cNvGraphicFramePr>
            <a:graphicFrameLocks noGrp="1"/>
          </p:cNvGraphicFramePr>
          <p:nvPr/>
        </p:nvGraphicFramePr>
        <p:xfrm>
          <a:off x="3131500" y="2207170"/>
          <a:ext cx="2342625" cy="572700"/>
        </p:xfrm>
        <a:graphic>
          <a:graphicData uri="http://schemas.openxmlformats.org/drawingml/2006/table">
            <a:tbl>
              <a:tblPr firstRow="1" bandRow="1">
                <a:tableStyleId>{5C22544A-7EE6-4342-B048-85BDC9FD1C3A}</a:tableStyleId>
              </a:tblPr>
              <a:tblGrid>
                <a:gridCol w="780875">
                  <a:extLst>
                    <a:ext uri="{9D8B030D-6E8A-4147-A177-3AD203B41FA5}">
                      <a16:colId xmlns:a16="http://schemas.microsoft.com/office/drawing/2014/main" val="4199409331"/>
                    </a:ext>
                  </a:extLst>
                </a:gridCol>
                <a:gridCol w="780875">
                  <a:extLst>
                    <a:ext uri="{9D8B030D-6E8A-4147-A177-3AD203B41FA5}">
                      <a16:colId xmlns:a16="http://schemas.microsoft.com/office/drawing/2014/main" val="2519203780"/>
                    </a:ext>
                  </a:extLst>
                </a:gridCol>
                <a:gridCol w="780875">
                  <a:extLst>
                    <a:ext uri="{9D8B030D-6E8A-4147-A177-3AD203B41FA5}">
                      <a16:colId xmlns:a16="http://schemas.microsoft.com/office/drawing/2014/main" val="1226203981"/>
                    </a:ext>
                  </a:extLst>
                </a:gridCol>
              </a:tblGrid>
              <a:tr h="572700">
                <a:tc>
                  <a:txBody>
                    <a:bodyPr/>
                    <a:lstStyle/>
                    <a:p>
                      <a:pPr algn="ctr"/>
                      <a:r>
                        <a:rPr lang="en-US" sz="900" b="1" dirty="0"/>
                        <a:t>Female</a:t>
                      </a:r>
                    </a:p>
                    <a:p>
                      <a:pPr algn="ctr"/>
                      <a:r>
                        <a:rPr lang="en-US" sz="900" b="1" dirty="0"/>
                        <a:t>Age=14d</a:t>
                      </a:r>
                    </a:p>
                    <a:p>
                      <a:pPr algn="ctr"/>
                      <a:r>
                        <a:rPr lang="en-US" sz="1100" b="1" dirty="0"/>
                        <a:t>40</a:t>
                      </a:r>
                    </a:p>
                  </a:txBody>
                  <a:tcPr/>
                </a:tc>
                <a:tc>
                  <a:txBody>
                    <a:bodyPr/>
                    <a:lstStyle/>
                    <a:p>
                      <a:pPr algn="ctr"/>
                      <a:r>
                        <a:rPr lang="en-US" sz="900" b="1" dirty="0"/>
                        <a:t>Male</a:t>
                      </a:r>
                    </a:p>
                    <a:p>
                      <a:pPr algn="ctr"/>
                      <a:r>
                        <a:rPr lang="en-US" sz="900" b="1" dirty="0"/>
                        <a:t>Age=14d</a:t>
                      </a:r>
                    </a:p>
                    <a:p>
                      <a:pPr algn="ctr"/>
                      <a:r>
                        <a:rPr lang="en-US" sz="1100" b="1" dirty="0"/>
                        <a:t>52</a:t>
                      </a:r>
                      <a:endParaRPr lang="en-US" sz="900" b="1" dirty="0"/>
                    </a:p>
                  </a:txBody>
                  <a:tcPr/>
                </a:tc>
                <a:tc>
                  <a:txBody>
                    <a:bodyPr/>
                    <a:lstStyle/>
                    <a:p>
                      <a:pPr algn="ctr"/>
                      <a:r>
                        <a:rPr lang="en-US" sz="900" b="1" dirty="0"/>
                        <a:t>Male</a:t>
                      </a:r>
                    </a:p>
                    <a:p>
                      <a:pPr algn="ctr"/>
                      <a:r>
                        <a:rPr lang="en-US" sz="900" b="1" dirty="0"/>
                        <a:t>Age=19d</a:t>
                      </a:r>
                    </a:p>
                    <a:p>
                      <a:pPr algn="ctr"/>
                      <a:r>
                        <a:rPr lang="en-US" sz="1100" b="1" dirty="0"/>
                        <a:t>52</a:t>
                      </a:r>
                    </a:p>
                  </a:txBody>
                  <a:tcPr/>
                </a:tc>
                <a:extLst>
                  <a:ext uri="{0D108BD9-81ED-4DB2-BD59-A6C34878D82A}">
                    <a16:rowId xmlns:a16="http://schemas.microsoft.com/office/drawing/2014/main" val="1122776300"/>
                  </a:ext>
                </a:extLst>
              </a:tr>
            </a:tbl>
          </a:graphicData>
        </a:graphic>
      </p:graphicFrame>
      <p:graphicFrame>
        <p:nvGraphicFramePr>
          <p:cNvPr id="7" name="Tableau 6">
            <a:extLst>
              <a:ext uri="{FF2B5EF4-FFF2-40B4-BE49-F238E27FC236}">
                <a16:creationId xmlns:a16="http://schemas.microsoft.com/office/drawing/2014/main" id="{F1E132E9-5E50-434A-AC1D-DCDC2AF55E41}"/>
              </a:ext>
            </a:extLst>
          </p:cNvPr>
          <p:cNvGraphicFramePr>
            <a:graphicFrameLocks noGrp="1"/>
          </p:cNvGraphicFramePr>
          <p:nvPr/>
        </p:nvGraphicFramePr>
        <p:xfrm>
          <a:off x="3131500" y="2763786"/>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2381081916"/>
                    </a:ext>
                  </a:extLst>
                </a:gridCol>
                <a:gridCol w="780875">
                  <a:extLst>
                    <a:ext uri="{9D8B030D-6E8A-4147-A177-3AD203B41FA5}">
                      <a16:colId xmlns:a16="http://schemas.microsoft.com/office/drawing/2014/main" val="3880772252"/>
                    </a:ext>
                  </a:extLst>
                </a:gridCol>
                <a:gridCol w="780875">
                  <a:extLst>
                    <a:ext uri="{9D8B030D-6E8A-4147-A177-3AD203B41FA5}">
                      <a16:colId xmlns:a16="http://schemas.microsoft.com/office/drawing/2014/main" val="3532526377"/>
                    </a:ext>
                  </a:extLst>
                </a:gridCol>
              </a:tblGrid>
              <a:tr h="370840">
                <a:tc>
                  <a:txBody>
                    <a:bodyPr/>
                    <a:lstStyle/>
                    <a:p>
                      <a:pPr algn="ctr"/>
                      <a:r>
                        <a:rPr lang="en-US" sz="1200" dirty="0"/>
                        <a:t>0.77</a:t>
                      </a:r>
                    </a:p>
                  </a:txBody>
                  <a:tcPr/>
                </a:tc>
                <a:tc>
                  <a:txBody>
                    <a:bodyPr/>
                    <a:lstStyle/>
                    <a:p>
                      <a:pPr algn="ctr"/>
                      <a:r>
                        <a:rPr lang="en-US" sz="1200" dirty="0"/>
                        <a:t>0.78</a:t>
                      </a:r>
                    </a:p>
                  </a:txBody>
                  <a:tcPr/>
                </a:tc>
                <a:tc>
                  <a:txBody>
                    <a:bodyPr/>
                    <a:lstStyle/>
                    <a:p>
                      <a:pPr algn="ctr"/>
                      <a:r>
                        <a:rPr lang="en-US" sz="1200" dirty="0"/>
                        <a:t>1.65</a:t>
                      </a:r>
                    </a:p>
                  </a:txBody>
                  <a:tcPr/>
                </a:tc>
                <a:extLst>
                  <a:ext uri="{0D108BD9-81ED-4DB2-BD59-A6C34878D82A}">
                    <a16:rowId xmlns:a16="http://schemas.microsoft.com/office/drawing/2014/main" val="2041187459"/>
                  </a:ext>
                </a:extLst>
              </a:tr>
            </a:tbl>
          </a:graphicData>
        </a:graphic>
      </p:graphicFrame>
      <p:graphicFrame>
        <p:nvGraphicFramePr>
          <p:cNvPr id="8" name="Tableau 7">
            <a:extLst>
              <a:ext uri="{FF2B5EF4-FFF2-40B4-BE49-F238E27FC236}">
                <a16:creationId xmlns:a16="http://schemas.microsoft.com/office/drawing/2014/main" id="{8A531188-CA31-4A9A-AE70-160128892954}"/>
              </a:ext>
            </a:extLst>
          </p:cNvPr>
          <p:cNvGraphicFramePr>
            <a:graphicFrameLocks noGrp="1"/>
          </p:cNvGraphicFramePr>
          <p:nvPr/>
        </p:nvGraphicFramePr>
        <p:xfrm>
          <a:off x="3131500" y="3118542"/>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3411908889"/>
                    </a:ext>
                  </a:extLst>
                </a:gridCol>
                <a:gridCol w="780875">
                  <a:extLst>
                    <a:ext uri="{9D8B030D-6E8A-4147-A177-3AD203B41FA5}">
                      <a16:colId xmlns:a16="http://schemas.microsoft.com/office/drawing/2014/main" val="3554755837"/>
                    </a:ext>
                  </a:extLst>
                </a:gridCol>
                <a:gridCol w="780875">
                  <a:extLst>
                    <a:ext uri="{9D8B030D-6E8A-4147-A177-3AD203B41FA5}">
                      <a16:colId xmlns:a16="http://schemas.microsoft.com/office/drawing/2014/main" val="1891827632"/>
                    </a:ext>
                  </a:extLst>
                </a:gridCol>
              </a:tblGrid>
              <a:tr h="370840">
                <a:tc>
                  <a:txBody>
                    <a:bodyPr/>
                    <a:lstStyle/>
                    <a:p>
                      <a:pPr algn="ctr"/>
                      <a:r>
                        <a:rPr lang="en-US" sz="1200" dirty="0"/>
                        <a:t>41.11</a:t>
                      </a:r>
                    </a:p>
                  </a:txBody>
                  <a:tcPr/>
                </a:tc>
                <a:tc>
                  <a:txBody>
                    <a:bodyPr/>
                    <a:lstStyle/>
                    <a:p>
                      <a:pPr algn="ctr"/>
                      <a:r>
                        <a:rPr lang="en-US" sz="1200" dirty="0"/>
                        <a:t>52.94</a:t>
                      </a:r>
                    </a:p>
                  </a:txBody>
                  <a:tcPr/>
                </a:tc>
                <a:tc>
                  <a:txBody>
                    <a:bodyPr/>
                    <a:lstStyle/>
                    <a:p>
                      <a:pPr algn="ctr"/>
                      <a:r>
                        <a:rPr lang="en-US" sz="1200" dirty="0"/>
                        <a:t>52.06</a:t>
                      </a:r>
                    </a:p>
                  </a:txBody>
                  <a:tcPr/>
                </a:tc>
                <a:extLst>
                  <a:ext uri="{0D108BD9-81ED-4DB2-BD59-A6C34878D82A}">
                    <a16:rowId xmlns:a16="http://schemas.microsoft.com/office/drawing/2014/main" val="1814974852"/>
                  </a:ext>
                </a:extLst>
              </a:tr>
            </a:tbl>
          </a:graphicData>
        </a:graphic>
      </p:graphicFrame>
      <p:graphicFrame>
        <p:nvGraphicFramePr>
          <p:cNvPr id="9" name="Tableau 8">
            <a:extLst>
              <a:ext uri="{FF2B5EF4-FFF2-40B4-BE49-F238E27FC236}">
                <a16:creationId xmlns:a16="http://schemas.microsoft.com/office/drawing/2014/main" id="{9F1F7A6C-8861-4D7C-9D91-16D083DEA741}"/>
              </a:ext>
            </a:extLst>
          </p:cNvPr>
          <p:cNvGraphicFramePr>
            <a:graphicFrameLocks noGrp="1"/>
          </p:cNvGraphicFramePr>
          <p:nvPr/>
        </p:nvGraphicFramePr>
        <p:xfrm>
          <a:off x="3131500" y="3489004"/>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3411908889"/>
                    </a:ext>
                  </a:extLst>
                </a:gridCol>
                <a:gridCol w="780875">
                  <a:extLst>
                    <a:ext uri="{9D8B030D-6E8A-4147-A177-3AD203B41FA5}">
                      <a16:colId xmlns:a16="http://schemas.microsoft.com/office/drawing/2014/main" val="3554755837"/>
                    </a:ext>
                  </a:extLst>
                </a:gridCol>
                <a:gridCol w="780875">
                  <a:extLst>
                    <a:ext uri="{9D8B030D-6E8A-4147-A177-3AD203B41FA5}">
                      <a16:colId xmlns:a16="http://schemas.microsoft.com/office/drawing/2014/main" val="1891827632"/>
                    </a:ext>
                  </a:extLst>
                </a:gridCol>
              </a:tblGrid>
              <a:tr h="370840">
                <a:tc>
                  <a:txBody>
                    <a:bodyPr/>
                    <a:lstStyle/>
                    <a:p>
                      <a:pPr algn="ctr"/>
                      <a:r>
                        <a:rPr lang="en-US" sz="1200" dirty="0"/>
                        <a:t>41.88</a:t>
                      </a:r>
                    </a:p>
                  </a:txBody>
                  <a:tcPr/>
                </a:tc>
                <a:tc>
                  <a:txBody>
                    <a:bodyPr/>
                    <a:lstStyle/>
                    <a:p>
                      <a:pPr algn="ctr"/>
                      <a:r>
                        <a:rPr lang="en-US" sz="1200" dirty="0"/>
                        <a:t>53.74</a:t>
                      </a:r>
                    </a:p>
                  </a:txBody>
                  <a:tcPr/>
                </a:tc>
                <a:tc>
                  <a:txBody>
                    <a:bodyPr/>
                    <a:lstStyle/>
                    <a:p>
                      <a:pPr algn="ctr"/>
                      <a:r>
                        <a:rPr lang="en-US" sz="1200" dirty="0"/>
                        <a:t>53.72</a:t>
                      </a:r>
                    </a:p>
                  </a:txBody>
                  <a:tcPr/>
                </a:tc>
                <a:extLst>
                  <a:ext uri="{0D108BD9-81ED-4DB2-BD59-A6C34878D82A}">
                    <a16:rowId xmlns:a16="http://schemas.microsoft.com/office/drawing/2014/main" val="1814974852"/>
                  </a:ext>
                </a:extLst>
              </a:tr>
            </a:tbl>
          </a:graphicData>
        </a:graphic>
      </p:graphicFrame>
      <p:sp>
        <p:nvSpPr>
          <p:cNvPr id="10" name="ZoneTexte 9">
            <a:extLst>
              <a:ext uri="{FF2B5EF4-FFF2-40B4-BE49-F238E27FC236}">
                <a16:creationId xmlns:a16="http://schemas.microsoft.com/office/drawing/2014/main" id="{7FB90D33-995B-44EE-96C2-A2173CAA4EB8}"/>
              </a:ext>
            </a:extLst>
          </p:cNvPr>
          <p:cNvSpPr txBox="1"/>
          <p:nvPr/>
        </p:nvSpPr>
        <p:spPr>
          <a:xfrm>
            <a:off x="5959714" y="2339631"/>
            <a:ext cx="1668468" cy="307777"/>
          </a:xfrm>
          <a:prstGeom prst="rect">
            <a:avLst/>
          </a:prstGeom>
          <a:noFill/>
        </p:spPr>
        <p:txBody>
          <a:bodyPr wrap="square" rtlCol="0">
            <a:spAutoFit/>
          </a:bodyPr>
          <a:lstStyle/>
          <a:p>
            <a:pPr algn="ctr"/>
            <a:r>
              <a:rPr lang="en-US" dirty="0"/>
              <a:t>True values</a:t>
            </a:r>
          </a:p>
        </p:txBody>
      </p:sp>
      <p:sp>
        <p:nvSpPr>
          <p:cNvPr id="11" name="ZoneTexte 10">
            <a:extLst>
              <a:ext uri="{FF2B5EF4-FFF2-40B4-BE49-F238E27FC236}">
                <a16:creationId xmlns:a16="http://schemas.microsoft.com/office/drawing/2014/main" id="{DD76655F-8BA7-4FEE-9660-6AA4AC83CE6B}"/>
              </a:ext>
            </a:extLst>
          </p:cNvPr>
          <p:cNvSpPr txBox="1"/>
          <p:nvPr/>
        </p:nvSpPr>
        <p:spPr>
          <a:xfrm>
            <a:off x="5959714" y="2795317"/>
            <a:ext cx="1668468" cy="307777"/>
          </a:xfrm>
          <a:prstGeom prst="rect">
            <a:avLst/>
          </a:prstGeom>
          <a:noFill/>
        </p:spPr>
        <p:txBody>
          <a:bodyPr wrap="square" rtlCol="0">
            <a:spAutoFit/>
          </a:bodyPr>
          <a:lstStyle/>
          <a:p>
            <a:pPr algn="ctr"/>
            <a:r>
              <a:rPr lang="en-US" dirty="0"/>
              <a:t>Branch predictions</a:t>
            </a:r>
          </a:p>
        </p:txBody>
      </p:sp>
      <p:sp>
        <p:nvSpPr>
          <p:cNvPr id="12" name="ZoneTexte 11">
            <a:extLst>
              <a:ext uri="{FF2B5EF4-FFF2-40B4-BE49-F238E27FC236}">
                <a16:creationId xmlns:a16="http://schemas.microsoft.com/office/drawing/2014/main" id="{83EE5AAD-028D-4837-87FA-C97A1D8F0D29}"/>
              </a:ext>
            </a:extLst>
          </p:cNvPr>
          <p:cNvSpPr txBox="1"/>
          <p:nvPr/>
        </p:nvSpPr>
        <p:spPr>
          <a:xfrm>
            <a:off x="5959714" y="3150073"/>
            <a:ext cx="1668468" cy="307777"/>
          </a:xfrm>
          <a:prstGeom prst="rect">
            <a:avLst/>
          </a:prstGeom>
          <a:noFill/>
        </p:spPr>
        <p:txBody>
          <a:bodyPr wrap="square" rtlCol="0">
            <a:spAutoFit/>
          </a:bodyPr>
          <a:lstStyle/>
          <a:p>
            <a:pPr algn="ctr"/>
            <a:r>
              <a:rPr lang="en-US" dirty="0"/>
              <a:t>Image predictions</a:t>
            </a:r>
          </a:p>
        </p:txBody>
      </p:sp>
      <p:sp>
        <p:nvSpPr>
          <p:cNvPr id="13" name="ZoneTexte 12">
            <a:extLst>
              <a:ext uri="{FF2B5EF4-FFF2-40B4-BE49-F238E27FC236}">
                <a16:creationId xmlns:a16="http://schemas.microsoft.com/office/drawing/2014/main" id="{00CE82D3-5A28-4784-97AB-59692CCE1B82}"/>
              </a:ext>
            </a:extLst>
          </p:cNvPr>
          <p:cNvSpPr txBox="1"/>
          <p:nvPr/>
        </p:nvSpPr>
        <p:spPr>
          <a:xfrm>
            <a:off x="5959714" y="3520535"/>
            <a:ext cx="1668468" cy="307777"/>
          </a:xfrm>
          <a:prstGeom prst="rect">
            <a:avLst/>
          </a:prstGeom>
          <a:noFill/>
        </p:spPr>
        <p:txBody>
          <a:bodyPr wrap="square" rtlCol="0">
            <a:spAutoFit/>
          </a:bodyPr>
          <a:lstStyle/>
          <a:p>
            <a:pPr algn="ctr"/>
            <a:r>
              <a:rPr lang="en-US" dirty="0"/>
              <a:t>Predicted values</a:t>
            </a:r>
          </a:p>
        </p:txBody>
      </p:sp>
      <p:cxnSp>
        <p:nvCxnSpPr>
          <p:cNvPr id="15" name="Connecteur droit avec flèche 14">
            <a:extLst>
              <a:ext uri="{FF2B5EF4-FFF2-40B4-BE49-F238E27FC236}">
                <a16:creationId xmlns:a16="http://schemas.microsoft.com/office/drawing/2014/main" id="{F87EB88B-8198-4684-B14E-8EA71633D9DE}"/>
              </a:ext>
            </a:extLst>
          </p:cNvPr>
          <p:cNvCxnSpPr>
            <a:cxnSpLocks/>
            <a:stCxn id="10" idx="1"/>
            <a:endCxn id="6" idx="3"/>
          </p:cNvCxnSpPr>
          <p:nvPr/>
        </p:nvCxnSpPr>
        <p:spPr>
          <a:xfrm flipH="1">
            <a:off x="5474125" y="2493520"/>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9992242-D6B5-419C-8F67-5F750626239C}"/>
              </a:ext>
            </a:extLst>
          </p:cNvPr>
          <p:cNvCxnSpPr>
            <a:cxnSpLocks/>
            <a:stCxn id="11" idx="1"/>
            <a:endCxn id="7" idx="3"/>
          </p:cNvCxnSpPr>
          <p:nvPr/>
        </p:nvCxnSpPr>
        <p:spPr>
          <a:xfrm flipH="1">
            <a:off x="5474125" y="2949206"/>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1383F7CF-B1E3-4AC4-AAED-09845909FA9C}"/>
              </a:ext>
            </a:extLst>
          </p:cNvPr>
          <p:cNvCxnSpPr>
            <a:cxnSpLocks/>
            <a:stCxn id="12" idx="1"/>
            <a:endCxn id="8" idx="3"/>
          </p:cNvCxnSpPr>
          <p:nvPr/>
        </p:nvCxnSpPr>
        <p:spPr>
          <a:xfrm flipH="1">
            <a:off x="5474125" y="3303962"/>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D5C1560-92C8-4E5B-B063-3FCF6887213C}"/>
              </a:ext>
            </a:extLst>
          </p:cNvPr>
          <p:cNvCxnSpPr>
            <a:cxnSpLocks/>
            <a:stCxn id="13" idx="1"/>
            <a:endCxn id="9" idx="3"/>
          </p:cNvCxnSpPr>
          <p:nvPr/>
        </p:nvCxnSpPr>
        <p:spPr>
          <a:xfrm flipH="1">
            <a:off x="5474125" y="3674424"/>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 coins arrondis 58">
            <a:extLst>
              <a:ext uri="{FF2B5EF4-FFF2-40B4-BE49-F238E27FC236}">
                <a16:creationId xmlns:a16="http://schemas.microsoft.com/office/drawing/2014/main" id="{6E3079F1-6EC6-47BD-A349-237D377A3737}"/>
              </a:ext>
            </a:extLst>
          </p:cNvPr>
          <p:cNvSpPr/>
          <p:nvPr/>
        </p:nvSpPr>
        <p:spPr>
          <a:xfrm>
            <a:off x="3131500" y="2207170"/>
            <a:ext cx="1544828" cy="911372"/>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 coins arrondis 59">
            <a:extLst>
              <a:ext uri="{FF2B5EF4-FFF2-40B4-BE49-F238E27FC236}">
                <a16:creationId xmlns:a16="http://schemas.microsoft.com/office/drawing/2014/main" id="{2EB945CD-253C-4E03-8197-9D73D515FF7B}"/>
              </a:ext>
            </a:extLst>
          </p:cNvPr>
          <p:cNvSpPr/>
          <p:nvPr/>
        </p:nvSpPr>
        <p:spPr>
          <a:xfrm>
            <a:off x="3910886" y="2214537"/>
            <a:ext cx="1544828" cy="911372"/>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 coins arrondis 61">
            <a:extLst>
              <a:ext uri="{FF2B5EF4-FFF2-40B4-BE49-F238E27FC236}">
                <a16:creationId xmlns:a16="http://schemas.microsoft.com/office/drawing/2014/main" id="{BCE616A8-8B97-407A-B65F-BCF1EC057BBB}"/>
              </a:ext>
            </a:extLst>
          </p:cNvPr>
          <p:cNvSpPr/>
          <p:nvPr/>
        </p:nvSpPr>
        <p:spPr>
          <a:xfrm>
            <a:off x="3131500" y="3475473"/>
            <a:ext cx="2342625" cy="33904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3405F52B-F85E-4778-8436-BD0AE648A5DA}"/>
              </a:ext>
            </a:extLst>
          </p:cNvPr>
          <p:cNvSpPr txBox="1"/>
          <p:nvPr/>
        </p:nvSpPr>
        <p:spPr>
          <a:xfrm>
            <a:off x="1113493" y="4329143"/>
            <a:ext cx="7125669" cy="369332"/>
          </a:xfrm>
          <a:prstGeom prst="rect">
            <a:avLst/>
          </a:prstGeom>
          <a:noFill/>
        </p:spPr>
        <p:txBody>
          <a:bodyPr wrap="none" rtlCol="0">
            <a:spAutoFit/>
          </a:bodyPr>
          <a:lstStyle/>
          <a:p>
            <a:r>
              <a:rPr lang="en-US" sz="1800" b="1" dirty="0">
                <a:solidFill>
                  <a:srgbClr val="FF0000"/>
                </a:solidFill>
              </a:rPr>
              <a:t>Branch always increases image predictions </a:t>
            </a:r>
            <a:r>
              <a:rPr lang="en-US" sz="1800" b="1" dirty="0">
                <a:solidFill>
                  <a:srgbClr val="FF0000"/>
                </a:solidFill>
                <a:sym typeface="Wingdings" panose="05000000000000000000" pitchFamily="2" charset="2"/>
              </a:rPr>
              <a:t> Wrong Behavior</a:t>
            </a:r>
            <a:endParaRPr lang="en-US" sz="1800" b="1" dirty="0">
              <a:solidFill>
                <a:srgbClr val="FF0000"/>
              </a:solidFill>
            </a:endParaRPr>
          </a:p>
        </p:txBody>
      </p:sp>
    </p:spTree>
    <p:extLst>
      <p:ext uri="{BB962C8B-B14F-4D97-AF65-F5344CB8AC3E}">
        <p14:creationId xmlns:p14="http://schemas.microsoft.com/office/powerpoint/2010/main" val="143395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59" grpId="0" animBg="1"/>
      <p:bldP spid="59" grpId="1" animBg="1"/>
      <p:bldP spid="60" grpId="0" animBg="1"/>
      <p:bldP spid="60" grpId="1" animBg="1"/>
      <p:bldP spid="62"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D309FC5-38CB-4A20-9A6C-D0FE2A8F899D}"/>
              </a:ext>
            </a:extLst>
          </p:cNvPr>
          <p:cNvSpPr>
            <a:spLocks noGrp="1"/>
          </p:cNvSpPr>
          <p:nvPr>
            <p:ph type="title"/>
          </p:nvPr>
        </p:nvSpPr>
        <p:spPr>
          <a:xfrm>
            <a:off x="311700" y="445025"/>
            <a:ext cx="8520600" cy="572700"/>
          </a:xfrm>
        </p:spPr>
        <p:txBody>
          <a:bodyPr/>
          <a:lstStyle/>
          <a:p>
            <a:pPr algn="ctr"/>
            <a:r>
              <a:rPr lang="en-US" dirty="0"/>
              <a:t>How is the branch behaving ?</a:t>
            </a:r>
          </a:p>
        </p:txBody>
      </p:sp>
      <p:sp>
        <p:nvSpPr>
          <p:cNvPr id="5" name="ZoneTexte 4">
            <a:extLst>
              <a:ext uri="{FF2B5EF4-FFF2-40B4-BE49-F238E27FC236}">
                <a16:creationId xmlns:a16="http://schemas.microsoft.com/office/drawing/2014/main" id="{7B2B2622-A4FC-40A1-B2F7-656E17BC020B}"/>
              </a:ext>
            </a:extLst>
          </p:cNvPr>
          <p:cNvSpPr txBox="1"/>
          <p:nvPr/>
        </p:nvSpPr>
        <p:spPr>
          <a:xfrm>
            <a:off x="797799" y="1601734"/>
            <a:ext cx="2172390" cy="307777"/>
          </a:xfrm>
          <a:prstGeom prst="rect">
            <a:avLst/>
          </a:prstGeom>
          <a:noFill/>
        </p:spPr>
        <p:txBody>
          <a:bodyPr wrap="none" rtlCol="0">
            <a:spAutoFit/>
          </a:bodyPr>
          <a:lstStyle/>
          <a:p>
            <a:r>
              <a:rPr lang="en-US" b="1" dirty="0"/>
              <a:t>For Cambodia: (Height)</a:t>
            </a:r>
          </a:p>
        </p:txBody>
      </p:sp>
      <p:graphicFrame>
        <p:nvGraphicFramePr>
          <p:cNvPr id="6" name="Tableau 6">
            <a:extLst>
              <a:ext uri="{FF2B5EF4-FFF2-40B4-BE49-F238E27FC236}">
                <a16:creationId xmlns:a16="http://schemas.microsoft.com/office/drawing/2014/main" id="{9609F77E-074B-45ED-B443-3F2BA64ED85C}"/>
              </a:ext>
            </a:extLst>
          </p:cNvPr>
          <p:cNvGraphicFramePr>
            <a:graphicFrameLocks noGrp="1"/>
          </p:cNvGraphicFramePr>
          <p:nvPr>
            <p:extLst>
              <p:ext uri="{D42A27DB-BD31-4B8C-83A1-F6EECF244321}">
                <p14:modId xmlns:p14="http://schemas.microsoft.com/office/powerpoint/2010/main" val="1559382596"/>
              </p:ext>
            </p:extLst>
          </p:nvPr>
        </p:nvGraphicFramePr>
        <p:xfrm>
          <a:off x="3131500" y="2207170"/>
          <a:ext cx="2342625" cy="572700"/>
        </p:xfrm>
        <a:graphic>
          <a:graphicData uri="http://schemas.openxmlformats.org/drawingml/2006/table">
            <a:tbl>
              <a:tblPr firstRow="1" bandRow="1">
                <a:tableStyleId>{5C22544A-7EE6-4342-B048-85BDC9FD1C3A}</a:tableStyleId>
              </a:tblPr>
              <a:tblGrid>
                <a:gridCol w="780875">
                  <a:extLst>
                    <a:ext uri="{9D8B030D-6E8A-4147-A177-3AD203B41FA5}">
                      <a16:colId xmlns:a16="http://schemas.microsoft.com/office/drawing/2014/main" val="4199409331"/>
                    </a:ext>
                  </a:extLst>
                </a:gridCol>
                <a:gridCol w="780875">
                  <a:extLst>
                    <a:ext uri="{9D8B030D-6E8A-4147-A177-3AD203B41FA5}">
                      <a16:colId xmlns:a16="http://schemas.microsoft.com/office/drawing/2014/main" val="2519203780"/>
                    </a:ext>
                  </a:extLst>
                </a:gridCol>
                <a:gridCol w="780875">
                  <a:extLst>
                    <a:ext uri="{9D8B030D-6E8A-4147-A177-3AD203B41FA5}">
                      <a16:colId xmlns:a16="http://schemas.microsoft.com/office/drawing/2014/main" val="1226203981"/>
                    </a:ext>
                  </a:extLst>
                </a:gridCol>
              </a:tblGrid>
              <a:tr h="572700">
                <a:tc>
                  <a:txBody>
                    <a:bodyPr/>
                    <a:lstStyle/>
                    <a:p>
                      <a:pPr algn="ctr"/>
                      <a:r>
                        <a:rPr lang="en-US" sz="900" b="1" dirty="0"/>
                        <a:t>Female</a:t>
                      </a:r>
                    </a:p>
                    <a:p>
                      <a:pPr algn="ctr"/>
                      <a:r>
                        <a:rPr lang="en-US" sz="900" b="1" dirty="0"/>
                        <a:t>Age=33d</a:t>
                      </a:r>
                    </a:p>
                    <a:p>
                      <a:pPr algn="ctr"/>
                      <a:r>
                        <a:rPr lang="en-US" sz="1100" b="1" dirty="0"/>
                        <a:t>52</a:t>
                      </a:r>
                    </a:p>
                  </a:txBody>
                  <a:tcPr/>
                </a:tc>
                <a:tc>
                  <a:txBody>
                    <a:bodyPr/>
                    <a:lstStyle/>
                    <a:p>
                      <a:pPr algn="ctr"/>
                      <a:r>
                        <a:rPr lang="en-US" sz="900" b="1" dirty="0"/>
                        <a:t>Male</a:t>
                      </a:r>
                    </a:p>
                    <a:p>
                      <a:pPr algn="ctr"/>
                      <a:r>
                        <a:rPr lang="en-US" sz="900" b="1" dirty="0"/>
                        <a:t>Age=36d</a:t>
                      </a:r>
                    </a:p>
                    <a:p>
                      <a:pPr algn="ctr"/>
                      <a:r>
                        <a:rPr lang="en-US" sz="1100" b="1" dirty="0"/>
                        <a:t>54</a:t>
                      </a:r>
                      <a:endParaRPr lang="en-US" sz="900" b="1" dirty="0"/>
                    </a:p>
                  </a:txBody>
                  <a:tcPr/>
                </a:tc>
                <a:tc>
                  <a:txBody>
                    <a:bodyPr/>
                    <a:lstStyle/>
                    <a:p>
                      <a:pPr algn="ctr"/>
                      <a:r>
                        <a:rPr lang="en-US" sz="900" b="1" dirty="0"/>
                        <a:t>Male</a:t>
                      </a:r>
                    </a:p>
                    <a:p>
                      <a:pPr algn="ctr"/>
                      <a:r>
                        <a:rPr lang="en-US" sz="900" b="1" dirty="0"/>
                        <a:t>Age=748d</a:t>
                      </a:r>
                    </a:p>
                    <a:p>
                      <a:pPr algn="ctr"/>
                      <a:r>
                        <a:rPr lang="en-US" sz="1100" b="1" dirty="0"/>
                        <a:t>83</a:t>
                      </a:r>
                    </a:p>
                  </a:txBody>
                  <a:tcPr/>
                </a:tc>
                <a:extLst>
                  <a:ext uri="{0D108BD9-81ED-4DB2-BD59-A6C34878D82A}">
                    <a16:rowId xmlns:a16="http://schemas.microsoft.com/office/drawing/2014/main" val="1122776300"/>
                  </a:ext>
                </a:extLst>
              </a:tr>
            </a:tbl>
          </a:graphicData>
        </a:graphic>
      </p:graphicFrame>
      <p:graphicFrame>
        <p:nvGraphicFramePr>
          <p:cNvPr id="7" name="Tableau 6">
            <a:extLst>
              <a:ext uri="{FF2B5EF4-FFF2-40B4-BE49-F238E27FC236}">
                <a16:creationId xmlns:a16="http://schemas.microsoft.com/office/drawing/2014/main" id="{F1E132E9-5E50-434A-AC1D-DCDC2AF55E41}"/>
              </a:ext>
            </a:extLst>
          </p:cNvPr>
          <p:cNvGraphicFramePr>
            <a:graphicFrameLocks noGrp="1"/>
          </p:cNvGraphicFramePr>
          <p:nvPr>
            <p:extLst>
              <p:ext uri="{D42A27DB-BD31-4B8C-83A1-F6EECF244321}">
                <p14:modId xmlns:p14="http://schemas.microsoft.com/office/powerpoint/2010/main" val="2542585443"/>
              </p:ext>
            </p:extLst>
          </p:nvPr>
        </p:nvGraphicFramePr>
        <p:xfrm>
          <a:off x="3131500" y="2763786"/>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2381081916"/>
                    </a:ext>
                  </a:extLst>
                </a:gridCol>
                <a:gridCol w="780875">
                  <a:extLst>
                    <a:ext uri="{9D8B030D-6E8A-4147-A177-3AD203B41FA5}">
                      <a16:colId xmlns:a16="http://schemas.microsoft.com/office/drawing/2014/main" val="3880772252"/>
                    </a:ext>
                  </a:extLst>
                </a:gridCol>
                <a:gridCol w="780875">
                  <a:extLst>
                    <a:ext uri="{9D8B030D-6E8A-4147-A177-3AD203B41FA5}">
                      <a16:colId xmlns:a16="http://schemas.microsoft.com/office/drawing/2014/main" val="3532526377"/>
                    </a:ext>
                  </a:extLst>
                </a:gridCol>
              </a:tblGrid>
              <a:tr h="370840">
                <a:tc>
                  <a:txBody>
                    <a:bodyPr/>
                    <a:lstStyle/>
                    <a:p>
                      <a:pPr algn="ctr"/>
                      <a:r>
                        <a:rPr lang="en-US" sz="1200" dirty="0"/>
                        <a:t>38.37</a:t>
                      </a:r>
                    </a:p>
                  </a:txBody>
                  <a:tcPr/>
                </a:tc>
                <a:tc>
                  <a:txBody>
                    <a:bodyPr/>
                    <a:lstStyle/>
                    <a:p>
                      <a:pPr algn="ctr"/>
                      <a:r>
                        <a:rPr lang="en-US" sz="1200" dirty="0"/>
                        <a:t>39.67</a:t>
                      </a:r>
                    </a:p>
                  </a:txBody>
                  <a:tcPr/>
                </a:tc>
                <a:tc>
                  <a:txBody>
                    <a:bodyPr/>
                    <a:lstStyle/>
                    <a:p>
                      <a:pPr algn="ctr"/>
                      <a:r>
                        <a:rPr lang="en-US" sz="1200" dirty="0"/>
                        <a:t>59.53</a:t>
                      </a:r>
                    </a:p>
                  </a:txBody>
                  <a:tcPr/>
                </a:tc>
                <a:extLst>
                  <a:ext uri="{0D108BD9-81ED-4DB2-BD59-A6C34878D82A}">
                    <a16:rowId xmlns:a16="http://schemas.microsoft.com/office/drawing/2014/main" val="2041187459"/>
                  </a:ext>
                </a:extLst>
              </a:tr>
            </a:tbl>
          </a:graphicData>
        </a:graphic>
      </p:graphicFrame>
      <p:graphicFrame>
        <p:nvGraphicFramePr>
          <p:cNvPr id="8" name="Tableau 7">
            <a:extLst>
              <a:ext uri="{FF2B5EF4-FFF2-40B4-BE49-F238E27FC236}">
                <a16:creationId xmlns:a16="http://schemas.microsoft.com/office/drawing/2014/main" id="{8A531188-CA31-4A9A-AE70-160128892954}"/>
              </a:ext>
            </a:extLst>
          </p:cNvPr>
          <p:cNvGraphicFramePr>
            <a:graphicFrameLocks noGrp="1"/>
          </p:cNvGraphicFramePr>
          <p:nvPr>
            <p:extLst>
              <p:ext uri="{D42A27DB-BD31-4B8C-83A1-F6EECF244321}">
                <p14:modId xmlns:p14="http://schemas.microsoft.com/office/powerpoint/2010/main" val="3009380052"/>
              </p:ext>
            </p:extLst>
          </p:nvPr>
        </p:nvGraphicFramePr>
        <p:xfrm>
          <a:off x="3131500" y="3118542"/>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3411908889"/>
                    </a:ext>
                  </a:extLst>
                </a:gridCol>
                <a:gridCol w="780875">
                  <a:extLst>
                    <a:ext uri="{9D8B030D-6E8A-4147-A177-3AD203B41FA5}">
                      <a16:colId xmlns:a16="http://schemas.microsoft.com/office/drawing/2014/main" val="3554755837"/>
                    </a:ext>
                  </a:extLst>
                </a:gridCol>
                <a:gridCol w="780875">
                  <a:extLst>
                    <a:ext uri="{9D8B030D-6E8A-4147-A177-3AD203B41FA5}">
                      <a16:colId xmlns:a16="http://schemas.microsoft.com/office/drawing/2014/main" val="1891827632"/>
                    </a:ext>
                  </a:extLst>
                </a:gridCol>
              </a:tblGrid>
              <a:tr h="370840">
                <a:tc>
                  <a:txBody>
                    <a:bodyPr/>
                    <a:lstStyle/>
                    <a:p>
                      <a:pPr algn="ctr"/>
                      <a:r>
                        <a:rPr lang="en-US" sz="1200" dirty="0"/>
                        <a:t>13.25</a:t>
                      </a:r>
                    </a:p>
                  </a:txBody>
                  <a:tcPr/>
                </a:tc>
                <a:tc>
                  <a:txBody>
                    <a:bodyPr/>
                    <a:lstStyle/>
                    <a:p>
                      <a:pPr algn="ctr"/>
                      <a:r>
                        <a:rPr lang="en-US" sz="1200" dirty="0"/>
                        <a:t>17.33</a:t>
                      </a:r>
                    </a:p>
                  </a:txBody>
                  <a:tcPr/>
                </a:tc>
                <a:tc>
                  <a:txBody>
                    <a:bodyPr/>
                    <a:lstStyle/>
                    <a:p>
                      <a:pPr algn="ctr"/>
                      <a:r>
                        <a:rPr lang="en-US" sz="1200" dirty="0"/>
                        <a:t>20.9</a:t>
                      </a:r>
                    </a:p>
                  </a:txBody>
                  <a:tcPr/>
                </a:tc>
                <a:extLst>
                  <a:ext uri="{0D108BD9-81ED-4DB2-BD59-A6C34878D82A}">
                    <a16:rowId xmlns:a16="http://schemas.microsoft.com/office/drawing/2014/main" val="1814974852"/>
                  </a:ext>
                </a:extLst>
              </a:tr>
            </a:tbl>
          </a:graphicData>
        </a:graphic>
      </p:graphicFrame>
      <p:graphicFrame>
        <p:nvGraphicFramePr>
          <p:cNvPr id="9" name="Tableau 8">
            <a:extLst>
              <a:ext uri="{FF2B5EF4-FFF2-40B4-BE49-F238E27FC236}">
                <a16:creationId xmlns:a16="http://schemas.microsoft.com/office/drawing/2014/main" id="{9F1F7A6C-8861-4D7C-9D91-16D083DEA741}"/>
              </a:ext>
            </a:extLst>
          </p:cNvPr>
          <p:cNvGraphicFramePr>
            <a:graphicFrameLocks noGrp="1"/>
          </p:cNvGraphicFramePr>
          <p:nvPr>
            <p:extLst>
              <p:ext uri="{D42A27DB-BD31-4B8C-83A1-F6EECF244321}">
                <p14:modId xmlns:p14="http://schemas.microsoft.com/office/powerpoint/2010/main" val="629506943"/>
              </p:ext>
            </p:extLst>
          </p:nvPr>
        </p:nvGraphicFramePr>
        <p:xfrm>
          <a:off x="3131500" y="3489004"/>
          <a:ext cx="2342625" cy="370840"/>
        </p:xfrm>
        <a:graphic>
          <a:graphicData uri="http://schemas.openxmlformats.org/drawingml/2006/table">
            <a:tbl>
              <a:tblPr bandRow="1">
                <a:tableStyleId>{5C22544A-7EE6-4342-B048-85BDC9FD1C3A}</a:tableStyleId>
              </a:tblPr>
              <a:tblGrid>
                <a:gridCol w="780875">
                  <a:extLst>
                    <a:ext uri="{9D8B030D-6E8A-4147-A177-3AD203B41FA5}">
                      <a16:colId xmlns:a16="http://schemas.microsoft.com/office/drawing/2014/main" val="3411908889"/>
                    </a:ext>
                  </a:extLst>
                </a:gridCol>
                <a:gridCol w="780875">
                  <a:extLst>
                    <a:ext uri="{9D8B030D-6E8A-4147-A177-3AD203B41FA5}">
                      <a16:colId xmlns:a16="http://schemas.microsoft.com/office/drawing/2014/main" val="3554755837"/>
                    </a:ext>
                  </a:extLst>
                </a:gridCol>
                <a:gridCol w="780875">
                  <a:extLst>
                    <a:ext uri="{9D8B030D-6E8A-4147-A177-3AD203B41FA5}">
                      <a16:colId xmlns:a16="http://schemas.microsoft.com/office/drawing/2014/main" val="1891827632"/>
                    </a:ext>
                  </a:extLst>
                </a:gridCol>
              </a:tblGrid>
              <a:tr h="370840">
                <a:tc>
                  <a:txBody>
                    <a:bodyPr/>
                    <a:lstStyle/>
                    <a:p>
                      <a:pPr algn="ctr"/>
                      <a:r>
                        <a:rPr lang="en-US" sz="1200" dirty="0"/>
                        <a:t>51.62</a:t>
                      </a:r>
                    </a:p>
                  </a:txBody>
                  <a:tcPr/>
                </a:tc>
                <a:tc>
                  <a:txBody>
                    <a:bodyPr/>
                    <a:lstStyle/>
                    <a:p>
                      <a:pPr algn="ctr"/>
                      <a:r>
                        <a:rPr lang="en-US" sz="1200" dirty="0"/>
                        <a:t>57.00</a:t>
                      </a:r>
                    </a:p>
                  </a:txBody>
                  <a:tcPr/>
                </a:tc>
                <a:tc>
                  <a:txBody>
                    <a:bodyPr/>
                    <a:lstStyle/>
                    <a:p>
                      <a:pPr algn="ctr"/>
                      <a:r>
                        <a:rPr lang="en-US" sz="1200" dirty="0"/>
                        <a:t>80.43</a:t>
                      </a:r>
                    </a:p>
                  </a:txBody>
                  <a:tcPr/>
                </a:tc>
                <a:extLst>
                  <a:ext uri="{0D108BD9-81ED-4DB2-BD59-A6C34878D82A}">
                    <a16:rowId xmlns:a16="http://schemas.microsoft.com/office/drawing/2014/main" val="1814974852"/>
                  </a:ext>
                </a:extLst>
              </a:tr>
            </a:tbl>
          </a:graphicData>
        </a:graphic>
      </p:graphicFrame>
      <p:sp>
        <p:nvSpPr>
          <p:cNvPr id="10" name="ZoneTexte 9">
            <a:extLst>
              <a:ext uri="{FF2B5EF4-FFF2-40B4-BE49-F238E27FC236}">
                <a16:creationId xmlns:a16="http://schemas.microsoft.com/office/drawing/2014/main" id="{7FB90D33-995B-44EE-96C2-A2173CAA4EB8}"/>
              </a:ext>
            </a:extLst>
          </p:cNvPr>
          <p:cNvSpPr txBox="1"/>
          <p:nvPr/>
        </p:nvSpPr>
        <p:spPr>
          <a:xfrm>
            <a:off x="5959714" y="2339631"/>
            <a:ext cx="1668468" cy="307777"/>
          </a:xfrm>
          <a:prstGeom prst="rect">
            <a:avLst/>
          </a:prstGeom>
          <a:noFill/>
        </p:spPr>
        <p:txBody>
          <a:bodyPr wrap="square" rtlCol="0">
            <a:spAutoFit/>
          </a:bodyPr>
          <a:lstStyle/>
          <a:p>
            <a:pPr algn="ctr"/>
            <a:r>
              <a:rPr lang="en-US" dirty="0"/>
              <a:t>True values</a:t>
            </a:r>
          </a:p>
        </p:txBody>
      </p:sp>
      <p:sp>
        <p:nvSpPr>
          <p:cNvPr id="11" name="ZoneTexte 10">
            <a:extLst>
              <a:ext uri="{FF2B5EF4-FFF2-40B4-BE49-F238E27FC236}">
                <a16:creationId xmlns:a16="http://schemas.microsoft.com/office/drawing/2014/main" id="{DD76655F-8BA7-4FEE-9660-6AA4AC83CE6B}"/>
              </a:ext>
            </a:extLst>
          </p:cNvPr>
          <p:cNvSpPr txBox="1"/>
          <p:nvPr/>
        </p:nvSpPr>
        <p:spPr>
          <a:xfrm>
            <a:off x="5959714" y="2795317"/>
            <a:ext cx="1668468" cy="307777"/>
          </a:xfrm>
          <a:prstGeom prst="rect">
            <a:avLst/>
          </a:prstGeom>
          <a:noFill/>
        </p:spPr>
        <p:txBody>
          <a:bodyPr wrap="square" rtlCol="0">
            <a:spAutoFit/>
          </a:bodyPr>
          <a:lstStyle/>
          <a:p>
            <a:pPr algn="ctr"/>
            <a:r>
              <a:rPr lang="en-US" dirty="0"/>
              <a:t>Branch predictions</a:t>
            </a:r>
          </a:p>
        </p:txBody>
      </p:sp>
      <p:sp>
        <p:nvSpPr>
          <p:cNvPr id="12" name="ZoneTexte 11">
            <a:extLst>
              <a:ext uri="{FF2B5EF4-FFF2-40B4-BE49-F238E27FC236}">
                <a16:creationId xmlns:a16="http://schemas.microsoft.com/office/drawing/2014/main" id="{83EE5AAD-028D-4837-87FA-C97A1D8F0D29}"/>
              </a:ext>
            </a:extLst>
          </p:cNvPr>
          <p:cNvSpPr txBox="1"/>
          <p:nvPr/>
        </p:nvSpPr>
        <p:spPr>
          <a:xfrm>
            <a:off x="5959714" y="3150073"/>
            <a:ext cx="1668468" cy="307777"/>
          </a:xfrm>
          <a:prstGeom prst="rect">
            <a:avLst/>
          </a:prstGeom>
          <a:noFill/>
        </p:spPr>
        <p:txBody>
          <a:bodyPr wrap="square" rtlCol="0">
            <a:spAutoFit/>
          </a:bodyPr>
          <a:lstStyle/>
          <a:p>
            <a:pPr algn="ctr"/>
            <a:r>
              <a:rPr lang="en-US" dirty="0"/>
              <a:t>Image predictions</a:t>
            </a:r>
          </a:p>
        </p:txBody>
      </p:sp>
      <p:sp>
        <p:nvSpPr>
          <p:cNvPr id="13" name="ZoneTexte 12">
            <a:extLst>
              <a:ext uri="{FF2B5EF4-FFF2-40B4-BE49-F238E27FC236}">
                <a16:creationId xmlns:a16="http://schemas.microsoft.com/office/drawing/2014/main" id="{00CE82D3-5A28-4784-97AB-59692CCE1B82}"/>
              </a:ext>
            </a:extLst>
          </p:cNvPr>
          <p:cNvSpPr txBox="1"/>
          <p:nvPr/>
        </p:nvSpPr>
        <p:spPr>
          <a:xfrm>
            <a:off x="5959714" y="3520535"/>
            <a:ext cx="1668468" cy="307777"/>
          </a:xfrm>
          <a:prstGeom prst="rect">
            <a:avLst/>
          </a:prstGeom>
          <a:noFill/>
        </p:spPr>
        <p:txBody>
          <a:bodyPr wrap="square" rtlCol="0">
            <a:spAutoFit/>
          </a:bodyPr>
          <a:lstStyle/>
          <a:p>
            <a:pPr algn="ctr"/>
            <a:r>
              <a:rPr lang="en-US" dirty="0"/>
              <a:t>Predicted values</a:t>
            </a:r>
          </a:p>
        </p:txBody>
      </p:sp>
      <p:cxnSp>
        <p:nvCxnSpPr>
          <p:cNvPr id="15" name="Connecteur droit avec flèche 14">
            <a:extLst>
              <a:ext uri="{FF2B5EF4-FFF2-40B4-BE49-F238E27FC236}">
                <a16:creationId xmlns:a16="http://schemas.microsoft.com/office/drawing/2014/main" id="{F87EB88B-8198-4684-B14E-8EA71633D9DE}"/>
              </a:ext>
            </a:extLst>
          </p:cNvPr>
          <p:cNvCxnSpPr>
            <a:cxnSpLocks/>
            <a:stCxn id="10" idx="1"/>
            <a:endCxn id="6" idx="3"/>
          </p:cNvCxnSpPr>
          <p:nvPr/>
        </p:nvCxnSpPr>
        <p:spPr>
          <a:xfrm flipH="1">
            <a:off x="5474125" y="2493520"/>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9992242-D6B5-419C-8F67-5F750626239C}"/>
              </a:ext>
            </a:extLst>
          </p:cNvPr>
          <p:cNvCxnSpPr>
            <a:cxnSpLocks/>
            <a:stCxn id="11" idx="1"/>
            <a:endCxn id="7" idx="3"/>
          </p:cNvCxnSpPr>
          <p:nvPr/>
        </p:nvCxnSpPr>
        <p:spPr>
          <a:xfrm flipH="1">
            <a:off x="5474125" y="2949206"/>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1383F7CF-B1E3-4AC4-AAED-09845909FA9C}"/>
              </a:ext>
            </a:extLst>
          </p:cNvPr>
          <p:cNvCxnSpPr>
            <a:cxnSpLocks/>
            <a:stCxn id="12" idx="1"/>
            <a:endCxn id="8" idx="3"/>
          </p:cNvCxnSpPr>
          <p:nvPr/>
        </p:nvCxnSpPr>
        <p:spPr>
          <a:xfrm flipH="1">
            <a:off x="5474125" y="3303962"/>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D5C1560-92C8-4E5B-B063-3FCF6887213C}"/>
              </a:ext>
            </a:extLst>
          </p:cNvPr>
          <p:cNvCxnSpPr>
            <a:cxnSpLocks/>
            <a:stCxn id="13" idx="1"/>
            <a:endCxn id="9" idx="3"/>
          </p:cNvCxnSpPr>
          <p:nvPr/>
        </p:nvCxnSpPr>
        <p:spPr>
          <a:xfrm flipH="1">
            <a:off x="5474125" y="3674424"/>
            <a:ext cx="4855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 coins arrondis 58">
            <a:extLst>
              <a:ext uri="{FF2B5EF4-FFF2-40B4-BE49-F238E27FC236}">
                <a16:creationId xmlns:a16="http://schemas.microsoft.com/office/drawing/2014/main" id="{6E3079F1-6EC6-47BD-A349-237D377A3737}"/>
              </a:ext>
            </a:extLst>
          </p:cNvPr>
          <p:cNvSpPr/>
          <p:nvPr/>
        </p:nvSpPr>
        <p:spPr>
          <a:xfrm>
            <a:off x="3131500" y="2207170"/>
            <a:ext cx="1544828" cy="911372"/>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 coins arrondis 59">
            <a:extLst>
              <a:ext uri="{FF2B5EF4-FFF2-40B4-BE49-F238E27FC236}">
                <a16:creationId xmlns:a16="http://schemas.microsoft.com/office/drawing/2014/main" id="{2EB945CD-253C-4E03-8197-9D73D515FF7B}"/>
              </a:ext>
            </a:extLst>
          </p:cNvPr>
          <p:cNvSpPr/>
          <p:nvPr/>
        </p:nvSpPr>
        <p:spPr>
          <a:xfrm>
            <a:off x="3910886" y="2214537"/>
            <a:ext cx="1544828" cy="911372"/>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 coins arrondis 61">
            <a:extLst>
              <a:ext uri="{FF2B5EF4-FFF2-40B4-BE49-F238E27FC236}">
                <a16:creationId xmlns:a16="http://schemas.microsoft.com/office/drawing/2014/main" id="{BCE616A8-8B97-407A-B65F-BCF1EC057BBB}"/>
              </a:ext>
            </a:extLst>
          </p:cNvPr>
          <p:cNvSpPr/>
          <p:nvPr/>
        </p:nvSpPr>
        <p:spPr>
          <a:xfrm>
            <a:off x="3131500" y="3475473"/>
            <a:ext cx="2342625" cy="339049"/>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ZoneTexte 63">
            <a:extLst>
              <a:ext uri="{FF2B5EF4-FFF2-40B4-BE49-F238E27FC236}">
                <a16:creationId xmlns:a16="http://schemas.microsoft.com/office/drawing/2014/main" id="{16E1BDAB-BB9F-456B-AA25-86F37FACAAF2}"/>
              </a:ext>
            </a:extLst>
          </p:cNvPr>
          <p:cNvSpPr txBox="1"/>
          <p:nvPr/>
        </p:nvSpPr>
        <p:spPr>
          <a:xfrm>
            <a:off x="1113493" y="4329143"/>
            <a:ext cx="4192173" cy="646331"/>
          </a:xfrm>
          <a:prstGeom prst="rect">
            <a:avLst/>
          </a:prstGeom>
          <a:noFill/>
        </p:spPr>
        <p:txBody>
          <a:bodyPr wrap="none" rtlCol="0">
            <a:spAutoFit/>
          </a:bodyPr>
          <a:lstStyle/>
          <a:p>
            <a:r>
              <a:rPr lang="en-US" sz="1800" b="1" dirty="0">
                <a:solidFill>
                  <a:srgbClr val="00B050"/>
                </a:solidFill>
              </a:rPr>
              <a:t>+ Branch estimates overall measure </a:t>
            </a:r>
          </a:p>
          <a:p>
            <a:r>
              <a:rPr lang="en-US" sz="1800" b="1" dirty="0">
                <a:solidFill>
                  <a:srgbClr val="00B050"/>
                </a:solidFill>
                <a:sym typeface="Wingdings" panose="05000000000000000000" pitchFamily="2" charset="2"/>
              </a:rPr>
              <a:t>+ Image gets additional information</a:t>
            </a:r>
            <a:endParaRPr lang="en-US" sz="1800" b="1" dirty="0">
              <a:solidFill>
                <a:srgbClr val="00B050"/>
              </a:solidFill>
            </a:endParaRPr>
          </a:p>
        </p:txBody>
      </p:sp>
      <p:sp>
        <p:nvSpPr>
          <p:cNvPr id="66" name="ZoneTexte 65">
            <a:extLst>
              <a:ext uri="{FF2B5EF4-FFF2-40B4-BE49-F238E27FC236}">
                <a16:creationId xmlns:a16="http://schemas.microsoft.com/office/drawing/2014/main" id="{E95912F0-246E-4F87-BEBA-B0952A268944}"/>
              </a:ext>
            </a:extLst>
          </p:cNvPr>
          <p:cNvSpPr txBox="1"/>
          <p:nvPr/>
        </p:nvSpPr>
        <p:spPr>
          <a:xfrm>
            <a:off x="5305666" y="4498419"/>
            <a:ext cx="2230463" cy="338554"/>
          </a:xfrm>
          <a:prstGeom prst="rect">
            <a:avLst/>
          </a:prstGeom>
          <a:noFill/>
        </p:spPr>
        <p:txBody>
          <a:bodyPr wrap="square">
            <a:spAutoFit/>
          </a:bodyPr>
          <a:lstStyle/>
          <a:p>
            <a:r>
              <a:rPr lang="en-US" sz="1600" b="1" dirty="0">
                <a:solidFill>
                  <a:srgbClr val="00B050"/>
                </a:solidFill>
                <a:sym typeface="Wingdings" panose="05000000000000000000" pitchFamily="2" charset="2"/>
              </a:rPr>
              <a:t> Good Behavior</a:t>
            </a:r>
            <a:endParaRPr lang="en-US" sz="1600" dirty="0"/>
          </a:p>
        </p:txBody>
      </p:sp>
    </p:spTree>
    <p:extLst>
      <p:ext uri="{BB962C8B-B14F-4D97-AF65-F5344CB8AC3E}">
        <p14:creationId xmlns:p14="http://schemas.microsoft.com/office/powerpoint/2010/main" val="88100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5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59" grpId="0" animBg="1"/>
      <p:bldP spid="59" grpId="1" animBg="1"/>
      <p:bldP spid="60" grpId="0" animBg="1"/>
      <p:bldP spid="60" grpId="1" animBg="1"/>
      <p:bldP spid="62" grpId="0" animBg="1"/>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75DCB5-E2BC-44D4-AC8B-72104A53AFF0}"/>
              </a:ext>
            </a:extLst>
          </p:cNvPr>
          <p:cNvSpPr>
            <a:spLocks noGrp="1"/>
          </p:cNvSpPr>
          <p:nvPr>
            <p:ph type="title"/>
          </p:nvPr>
        </p:nvSpPr>
        <p:spPr>
          <a:xfrm>
            <a:off x="311700" y="445025"/>
            <a:ext cx="8520600" cy="572700"/>
          </a:xfrm>
        </p:spPr>
        <p:txBody>
          <a:bodyPr/>
          <a:lstStyle/>
          <a:p>
            <a:pPr algn="ctr"/>
            <a:r>
              <a:rPr lang="en-US" dirty="0"/>
              <a:t>Analysis</a:t>
            </a:r>
          </a:p>
        </p:txBody>
      </p:sp>
      <p:sp>
        <p:nvSpPr>
          <p:cNvPr id="5" name="ZoneTexte 4">
            <a:extLst>
              <a:ext uri="{FF2B5EF4-FFF2-40B4-BE49-F238E27FC236}">
                <a16:creationId xmlns:a16="http://schemas.microsoft.com/office/drawing/2014/main" id="{6F2C4DC6-3B4F-4592-9389-BBB786114CEB}"/>
              </a:ext>
            </a:extLst>
          </p:cNvPr>
          <p:cNvSpPr txBox="1"/>
          <p:nvPr/>
        </p:nvSpPr>
        <p:spPr>
          <a:xfrm>
            <a:off x="506296" y="1925002"/>
            <a:ext cx="3448380" cy="523220"/>
          </a:xfrm>
          <a:prstGeom prst="rect">
            <a:avLst/>
          </a:prstGeom>
          <a:noFill/>
        </p:spPr>
        <p:txBody>
          <a:bodyPr wrap="none" rtlCol="0">
            <a:spAutoFit/>
          </a:bodyPr>
          <a:lstStyle/>
          <a:p>
            <a:r>
              <a:rPr lang="en-US" b="1" dirty="0"/>
              <a:t>Age</a:t>
            </a:r>
            <a:r>
              <a:rPr lang="en-US" dirty="0"/>
              <a:t> </a:t>
            </a:r>
            <a:r>
              <a:rPr lang="en-US" b="1" dirty="0">
                <a:solidFill>
                  <a:srgbClr val="00B050"/>
                </a:solidFill>
              </a:rPr>
              <a:t>correlated</a:t>
            </a:r>
            <a:r>
              <a:rPr lang="en-US" dirty="0"/>
              <a:t> with (Height, Weight)</a:t>
            </a:r>
          </a:p>
          <a:p>
            <a:r>
              <a:rPr lang="en-US" b="1" dirty="0"/>
              <a:t>Sex</a:t>
            </a:r>
            <a:r>
              <a:rPr lang="en-US" dirty="0"/>
              <a:t> </a:t>
            </a:r>
            <a:r>
              <a:rPr lang="en-US" b="1" dirty="0">
                <a:solidFill>
                  <a:srgbClr val="FF0000"/>
                </a:solidFill>
              </a:rPr>
              <a:t>not correlated </a:t>
            </a:r>
            <a:r>
              <a:rPr lang="en-US" dirty="0"/>
              <a:t>with (Height, Weight)</a:t>
            </a:r>
          </a:p>
        </p:txBody>
      </p:sp>
      <p:sp>
        <p:nvSpPr>
          <p:cNvPr id="7" name="ZoneTexte 6">
            <a:extLst>
              <a:ext uri="{FF2B5EF4-FFF2-40B4-BE49-F238E27FC236}">
                <a16:creationId xmlns:a16="http://schemas.microsoft.com/office/drawing/2014/main" id="{43239A97-E34A-4EFC-862B-4BEEC545CA39}"/>
              </a:ext>
            </a:extLst>
          </p:cNvPr>
          <p:cNvSpPr txBox="1"/>
          <p:nvPr/>
        </p:nvSpPr>
        <p:spPr>
          <a:xfrm>
            <a:off x="184109" y="1257130"/>
            <a:ext cx="1291820" cy="307777"/>
          </a:xfrm>
          <a:prstGeom prst="rect">
            <a:avLst/>
          </a:prstGeom>
          <a:noFill/>
        </p:spPr>
        <p:txBody>
          <a:bodyPr wrap="square">
            <a:spAutoFit/>
          </a:bodyPr>
          <a:lstStyle/>
          <a:p>
            <a:r>
              <a:rPr lang="en-US" i="1" u="sng" dirty="0"/>
              <a:t>Remember:</a:t>
            </a:r>
          </a:p>
        </p:txBody>
      </p:sp>
      <p:sp>
        <p:nvSpPr>
          <p:cNvPr id="9" name="ZoneTexte 8">
            <a:extLst>
              <a:ext uri="{FF2B5EF4-FFF2-40B4-BE49-F238E27FC236}">
                <a16:creationId xmlns:a16="http://schemas.microsoft.com/office/drawing/2014/main" id="{5616EEC3-C30A-47E9-AA00-AE962952ADA5}"/>
              </a:ext>
            </a:extLst>
          </p:cNvPr>
          <p:cNvSpPr txBox="1"/>
          <p:nvPr/>
        </p:nvSpPr>
        <p:spPr>
          <a:xfrm>
            <a:off x="325259" y="1617225"/>
            <a:ext cx="2114166" cy="307777"/>
          </a:xfrm>
          <a:prstGeom prst="rect">
            <a:avLst/>
          </a:prstGeom>
          <a:noFill/>
        </p:spPr>
        <p:txBody>
          <a:bodyPr wrap="square">
            <a:spAutoFit/>
          </a:bodyPr>
          <a:lstStyle/>
          <a:p>
            <a:r>
              <a:rPr lang="en-US" b="1" dirty="0"/>
              <a:t>For Cambodia</a:t>
            </a:r>
          </a:p>
        </p:txBody>
      </p:sp>
      <p:sp>
        <p:nvSpPr>
          <p:cNvPr id="11" name="ZoneTexte 10">
            <a:extLst>
              <a:ext uri="{FF2B5EF4-FFF2-40B4-BE49-F238E27FC236}">
                <a16:creationId xmlns:a16="http://schemas.microsoft.com/office/drawing/2014/main" id="{A2011224-E9C5-48B8-A464-E11234C8D83A}"/>
              </a:ext>
            </a:extLst>
          </p:cNvPr>
          <p:cNvSpPr txBox="1"/>
          <p:nvPr/>
        </p:nvSpPr>
        <p:spPr>
          <a:xfrm>
            <a:off x="506296" y="3821391"/>
            <a:ext cx="3221880" cy="523220"/>
          </a:xfrm>
          <a:prstGeom prst="rect">
            <a:avLst/>
          </a:prstGeom>
          <a:noFill/>
        </p:spPr>
        <p:txBody>
          <a:bodyPr wrap="square">
            <a:spAutoFit/>
          </a:bodyPr>
          <a:lstStyle/>
          <a:p>
            <a:r>
              <a:rPr lang="en-US" b="1" dirty="0"/>
              <a:t>Age</a:t>
            </a:r>
            <a:r>
              <a:rPr lang="en-US" dirty="0"/>
              <a:t> </a:t>
            </a:r>
            <a:r>
              <a:rPr lang="en-US" b="1" dirty="0">
                <a:solidFill>
                  <a:srgbClr val="FF0000"/>
                </a:solidFill>
              </a:rPr>
              <a:t>not correlated </a:t>
            </a:r>
            <a:r>
              <a:rPr lang="en-US" dirty="0"/>
              <a:t>(Height, Weight)</a:t>
            </a:r>
          </a:p>
          <a:p>
            <a:r>
              <a:rPr lang="en-US" b="1" dirty="0"/>
              <a:t>Sex</a:t>
            </a:r>
            <a:r>
              <a:rPr lang="en-US" dirty="0"/>
              <a:t> </a:t>
            </a:r>
            <a:r>
              <a:rPr lang="en-US" b="1" dirty="0">
                <a:solidFill>
                  <a:srgbClr val="FF0000"/>
                </a:solidFill>
              </a:rPr>
              <a:t>not correlated </a:t>
            </a:r>
            <a:r>
              <a:rPr lang="en-US" dirty="0"/>
              <a:t>(Height, Weight)</a:t>
            </a:r>
          </a:p>
        </p:txBody>
      </p:sp>
      <p:sp>
        <p:nvSpPr>
          <p:cNvPr id="12" name="ZoneTexte 11">
            <a:extLst>
              <a:ext uri="{FF2B5EF4-FFF2-40B4-BE49-F238E27FC236}">
                <a16:creationId xmlns:a16="http://schemas.microsoft.com/office/drawing/2014/main" id="{F9AF1976-7536-4FB2-8F03-9E89C96B6945}"/>
              </a:ext>
            </a:extLst>
          </p:cNvPr>
          <p:cNvSpPr txBox="1"/>
          <p:nvPr/>
        </p:nvSpPr>
        <p:spPr>
          <a:xfrm>
            <a:off x="325259" y="3520695"/>
            <a:ext cx="4572000" cy="307777"/>
          </a:xfrm>
          <a:prstGeom prst="rect">
            <a:avLst/>
          </a:prstGeom>
          <a:noFill/>
        </p:spPr>
        <p:txBody>
          <a:bodyPr wrap="square">
            <a:spAutoFit/>
          </a:bodyPr>
          <a:lstStyle/>
          <a:p>
            <a:r>
              <a:rPr lang="en-US" b="1" dirty="0"/>
              <a:t>For Guinea</a:t>
            </a:r>
          </a:p>
        </p:txBody>
      </p:sp>
      <p:pic>
        <p:nvPicPr>
          <p:cNvPr id="14" name="Image 13">
            <a:extLst>
              <a:ext uri="{FF2B5EF4-FFF2-40B4-BE49-F238E27FC236}">
                <a16:creationId xmlns:a16="http://schemas.microsoft.com/office/drawing/2014/main" id="{CAD66387-F168-4AD4-8067-CE2499BA926D}"/>
              </a:ext>
            </a:extLst>
          </p:cNvPr>
          <p:cNvPicPr>
            <a:picLocks noChangeAspect="1"/>
          </p:cNvPicPr>
          <p:nvPr/>
        </p:nvPicPr>
        <p:blipFill>
          <a:blip r:embed="rId3"/>
          <a:stretch>
            <a:fillRect/>
          </a:stretch>
        </p:blipFill>
        <p:spPr>
          <a:xfrm>
            <a:off x="5482847" y="1084649"/>
            <a:ext cx="3162493" cy="2191880"/>
          </a:xfrm>
          <a:prstGeom prst="rect">
            <a:avLst/>
          </a:prstGeom>
        </p:spPr>
      </p:pic>
      <p:sp>
        <p:nvSpPr>
          <p:cNvPr id="15" name="Flèche : droite 14">
            <a:extLst>
              <a:ext uri="{FF2B5EF4-FFF2-40B4-BE49-F238E27FC236}">
                <a16:creationId xmlns:a16="http://schemas.microsoft.com/office/drawing/2014/main" id="{89C86A86-23BA-4E3B-8BFD-BB99A994F9D0}"/>
              </a:ext>
            </a:extLst>
          </p:cNvPr>
          <p:cNvSpPr/>
          <p:nvPr/>
        </p:nvSpPr>
        <p:spPr>
          <a:xfrm>
            <a:off x="4421121" y="2070195"/>
            <a:ext cx="595280" cy="1779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Flèche : droite 15">
            <a:extLst>
              <a:ext uri="{FF2B5EF4-FFF2-40B4-BE49-F238E27FC236}">
                <a16:creationId xmlns:a16="http://schemas.microsoft.com/office/drawing/2014/main" id="{50439A6B-989C-479E-815F-0C057F93E728}"/>
              </a:ext>
            </a:extLst>
          </p:cNvPr>
          <p:cNvSpPr/>
          <p:nvPr/>
        </p:nvSpPr>
        <p:spPr>
          <a:xfrm>
            <a:off x="4421121" y="3986681"/>
            <a:ext cx="595280" cy="17797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72BE9E8F-79C3-4766-A58A-D077A8B68DE2}"/>
              </a:ext>
            </a:extLst>
          </p:cNvPr>
          <p:cNvSpPr txBox="1"/>
          <p:nvPr/>
        </p:nvSpPr>
        <p:spPr>
          <a:xfrm>
            <a:off x="5359139" y="3921777"/>
            <a:ext cx="3682418" cy="307777"/>
          </a:xfrm>
          <a:prstGeom prst="rect">
            <a:avLst/>
          </a:prstGeom>
          <a:noFill/>
        </p:spPr>
        <p:txBody>
          <a:bodyPr wrap="none" rtlCol="0">
            <a:spAutoFit/>
          </a:bodyPr>
          <a:lstStyle/>
          <a:p>
            <a:r>
              <a:rPr lang="en-US" b="1" dirty="0"/>
              <a:t>Branch Predictions have no significance.</a:t>
            </a:r>
          </a:p>
        </p:txBody>
      </p:sp>
      <p:sp>
        <p:nvSpPr>
          <p:cNvPr id="19" name="ZoneTexte 18">
            <a:extLst>
              <a:ext uri="{FF2B5EF4-FFF2-40B4-BE49-F238E27FC236}">
                <a16:creationId xmlns:a16="http://schemas.microsoft.com/office/drawing/2014/main" id="{F61C1212-EF32-47A3-9818-1AE47DE84F65}"/>
              </a:ext>
            </a:extLst>
          </p:cNvPr>
          <p:cNvSpPr txBox="1"/>
          <p:nvPr/>
        </p:nvSpPr>
        <p:spPr>
          <a:xfrm>
            <a:off x="2175254" y="4645307"/>
            <a:ext cx="4252877" cy="338554"/>
          </a:xfrm>
          <a:prstGeom prst="rect">
            <a:avLst/>
          </a:prstGeom>
          <a:noFill/>
        </p:spPr>
        <p:txBody>
          <a:bodyPr wrap="square">
            <a:spAutoFit/>
          </a:bodyPr>
          <a:lstStyle/>
          <a:p>
            <a:r>
              <a:rPr lang="en-US" sz="1600" b="1" dirty="0">
                <a:solidFill>
                  <a:srgbClr val="FF0000"/>
                </a:solidFill>
                <a:sym typeface="Wingdings" panose="05000000000000000000" pitchFamily="2" charset="2"/>
              </a:rPr>
              <a:t> </a:t>
            </a:r>
            <a:r>
              <a:rPr lang="en-US" sz="1600" b="1" dirty="0">
                <a:solidFill>
                  <a:srgbClr val="FF0000"/>
                </a:solidFill>
              </a:rPr>
              <a:t>Model performs better with Image only</a:t>
            </a:r>
          </a:p>
        </p:txBody>
      </p:sp>
      <p:sp>
        <p:nvSpPr>
          <p:cNvPr id="20" name="ZoneTexte 19">
            <a:extLst>
              <a:ext uri="{FF2B5EF4-FFF2-40B4-BE49-F238E27FC236}">
                <a16:creationId xmlns:a16="http://schemas.microsoft.com/office/drawing/2014/main" id="{A4457C6E-8105-4622-A44C-A21165AC9C6D}"/>
              </a:ext>
            </a:extLst>
          </p:cNvPr>
          <p:cNvSpPr txBox="1"/>
          <p:nvPr/>
        </p:nvSpPr>
        <p:spPr>
          <a:xfrm>
            <a:off x="2117236" y="3062462"/>
            <a:ext cx="4685532" cy="338554"/>
          </a:xfrm>
          <a:prstGeom prst="rect">
            <a:avLst/>
          </a:prstGeom>
          <a:noFill/>
        </p:spPr>
        <p:txBody>
          <a:bodyPr wrap="square">
            <a:spAutoFit/>
          </a:bodyPr>
          <a:lstStyle/>
          <a:p>
            <a:r>
              <a:rPr lang="en-US" sz="1600" b="1" dirty="0">
                <a:solidFill>
                  <a:srgbClr val="00B050"/>
                </a:solidFill>
                <a:latin typeface="+mj-lt"/>
                <a:sym typeface="Wingdings" panose="05000000000000000000" pitchFamily="2" charset="2"/>
              </a:rPr>
              <a:t> </a:t>
            </a:r>
            <a:r>
              <a:rPr lang="en-US" sz="1600" b="1" dirty="0">
                <a:solidFill>
                  <a:srgbClr val="00B050"/>
                </a:solidFill>
                <a:latin typeface="+mj-lt"/>
              </a:rPr>
              <a:t>Model </a:t>
            </a:r>
            <a:r>
              <a:rPr lang="en-US" sz="1600" b="1" i="0" dirty="0">
                <a:solidFill>
                  <a:srgbClr val="00B050"/>
                </a:solidFill>
                <a:effectLst/>
                <a:latin typeface="+mj-lt"/>
              </a:rPr>
              <a:t>more accurate and gets good results</a:t>
            </a:r>
            <a:endParaRPr lang="en-US" sz="1600" b="1" dirty="0">
              <a:solidFill>
                <a:srgbClr val="00B050"/>
              </a:solidFill>
              <a:latin typeface="+mj-lt"/>
            </a:endParaRPr>
          </a:p>
        </p:txBody>
      </p:sp>
      <p:cxnSp>
        <p:nvCxnSpPr>
          <p:cNvPr id="22" name="Connecteur droit 21">
            <a:extLst>
              <a:ext uri="{FF2B5EF4-FFF2-40B4-BE49-F238E27FC236}">
                <a16:creationId xmlns:a16="http://schemas.microsoft.com/office/drawing/2014/main" id="{03CDCCAC-4B14-4B59-ACC3-70F4AB4EE56D}"/>
              </a:ext>
            </a:extLst>
          </p:cNvPr>
          <p:cNvCxnSpPr/>
          <p:nvPr/>
        </p:nvCxnSpPr>
        <p:spPr>
          <a:xfrm>
            <a:off x="613691" y="2399533"/>
            <a:ext cx="312983"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 en angle 23">
            <a:extLst>
              <a:ext uri="{FF2B5EF4-FFF2-40B4-BE49-F238E27FC236}">
                <a16:creationId xmlns:a16="http://schemas.microsoft.com/office/drawing/2014/main" id="{71F19BC2-4A64-4955-8F93-2668C314780A}"/>
              </a:ext>
            </a:extLst>
          </p:cNvPr>
          <p:cNvCxnSpPr>
            <a:cxnSpLocks/>
          </p:cNvCxnSpPr>
          <p:nvPr/>
        </p:nvCxnSpPr>
        <p:spPr>
          <a:xfrm>
            <a:off x="770182" y="2399533"/>
            <a:ext cx="543117" cy="233203"/>
          </a:xfrm>
          <a:prstGeom prst="bentConnector3">
            <a:avLst>
              <a:gd name="adj1" fmla="val 254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913FD924-5E9C-4EE0-95D7-839CE36A7AED}"/>
              </a:ext>
            </a:extLst>
          </p:cNvPr>
          <p:cNvSpPr txBox="1"/>
          <p:nvPr/>
        </p:nvSpPr>
        <p:spPr>
          <a:xfrm>
            <a:off x="1268848" y="2487678"/>
            <a:ext cx="2252540" cy="261610"/>
          </a:xfrm>
          <a:prstGeom prst="rect">
            <a:avLst/>
          </a:prstGeom>
          <a:noFill/>
        </p:spPr>
        <p:txBody>
          <a:bodyPr wrap="none" rtlCol="0">
            <a:spAutoFit/>
          </a:bodyPr>
          <a:lstStyle/>
          <a:p>
            <a:r>
              <a:rPr lang="en-US" sz="1100" dirty="0">
                <a:solidFill>
                  <a:srgbClr val="FF0000"/>
                </a:solidFill>
              </a:rPr>
              <a:t>Doesn’t have present information</a:t>
            </a:r>
          </a:p>
        </p:txBody>
      </p:sp>
    </p:spTree>
    <p:extLst>
      <p:ext uri="{BB962C8B-B14F-4D97-AF65-F5344CB8AC3E}">
        <p14:creationId xmlns:p14="http://schemas.microsoft.com/office/powerpoint/2010/main" val="5360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2" grpId="0"/>
      <p:bldP spid="15" grpId="0" animBg="1"/>
      <p:bldP spid="16" grpId="0" animBg="1"/>
      <p:bldP spid="17" grpId="0"/>
      <p:bldP spid="19" grpId="0"/>
      <p:bldP spid="20"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6481FE2-4A4B-4E58-AC37-034F47E42D97}"/>
              </a:ext>
            </a:extLst>
          </p:cNvPr>
          <p:cNvSpPr>
            <a:spLocks noGrp="1"/>
          </p:cNvSpPr>
          <p:nvPr>
            <p:ph type="title"/>
          </p:nvPr>
        </p:nvSpPr>
        <p:spPr>
          <a:xfrm>
            <a:off x="311700" y="445025"/>
            <a:ext cx="8520600" cy="572700"/>
          </a:xfrm>
        </p:spPr>
        <p:txBody>
          <a:bodyPr/>
          <a:lstStyle/>
          <a:p>
            <a:pPr algn="ctr"/>
            <a:r>
              <a:rPr lang="en-US" dirty="0"/>
              <a:t>Summary</a:t>
            </a:r>
          </a:p>
        </p:txBody>
      </p:sp>
      <p:sp>
        <p:nvSpPr>
          <p:cNvPr id="5" name="ZoneTexte 4">
            <a:extLst>
              <a:ext uri="{FF2B5EF4-FFF2-40B4-BE49-F238E27FC236}">
                <a16:creationId xmlns:a16="http://schemas.microsoft.com/office/drawing/2014/main" id="{0697D8B4-F535-4987-A307-D0CAB07AA441}"/>
              </a:ext>
            </a:extLst>
          </p:cNvPr>
          <p:cNvSpPr txBox="1"/>
          <p:nvPr/>
        </p:nvSpPr>
        <p:spPr>
          <a:xfrm>
            <a:off x="1546502" y="1215106"/>
            <a:ext cx="2080413" cy="923330"/>
          </a:xfrm>
          <a:prstGeom prst="rect">
            <a:avLst/>
          </a:prstGeom>
          <a:noFill/>
        </p:spPr>
        <p:txBody>
          <a:bodyPr wrap="square" rtlCol="0">
            <a:spAutoFit/>
          </a:bodyPr>
          <a:lstStyle/>
          <a:p>
            <a:r>
              <a:rPr lang="en-US" sz="1800" dirty="0"/>
              <a:t>On Cambodia:</a:t>
            </a:r>
          </a:p>
          <a:p>
            <a:pPr marL="285750" indent="-285750">
              <a:buFont typeface="Wingdings" panose="05000000000000000000" pitchFamily="2" charset="2"/>
              <a:buChar char="Ø"/>
            </a:pPr>
            <a:r>
              <a:rPr lang="en-US" sz="1800" dirty="0"/>
              <a:t>Height: </a:t>
            </a:r>
            <a:r>
              <a:rPr lang="en-US" sz="1800" b="1" dirty="0">
                <a:solidFill>
                  <a:srgbClr val="00B050"/>
                </a:solidFill>
              </a:rPr>
              <a:t>3.4%</a:t>
            </a:r>
          </a:p>
          <a:p>
            <a:pPr marL="285750" indent="-285750">
              <a:buFont typeface="Wingdings" panose="05000000000000000000" pitchFamily="2" charset="2"/>
              <a:buChar char="Ø"/>
            </a:pPr>
            <a:r>
              <a:rPr lang="en-US" sz="1800" dirty="0"/>
              <a:t>Weight: </a:t>
            </a:r>
            <a:r>
              <a:rPr lang="en-US" sz="1800" dirty="0">
                <a:solidFill>
                  <a:srgbClr val="FF0000"/>
                </a:solidFill>
              </a:rPr>
              <a:t>9.1%</a:t>
            </a:r>
          </a:p>
        </p:txBody>
      </p:sp>
      <p:sp>
        <p:nvSpPr>
          <p:cNvPr id="6" name="ZoneTexte 5">
            <a:extLst>
              <a:ext uri="{FF2B5EF4-FFF2-40B4-BE49-F238E27FC236}">
                <a16:creationId xmlns:a16="http://schemas.microsoft.com/office/drawing/2014/main" id="{E769500F-C9CB-4219-9EB8-2BC83B09204E}"/>
              </a:ext>
            </a:extLst>
          </p:cNvPr>
          <p:cNvSpPr txBox="1"/>
          <p:nvPr/>
        </p:nvSpPr>
        <p:spPr>
          <a:xfrm>
            <a:off x="5143758" y="1215106"/>
            <a:ext cx="2080413" cy="923330"/>
          </a:xfrm>
          <a:prstGeom prst="rect">
            <a:avLst/>
          </a:prstGeom>
          <a:noFill/>
        </p:spPr>
        <p:txBody>
          <a:bodyPr wrap="square" rtlCol="0">
            <a:spAutoFit/>
          </a:bodyPr>
          <a:lstStyle/>
          <a:p>
            <a:r>
              <a:rPr lang="en-US" sz="1800" dirty="0"/>
              <a:t>On Guinea:</a:t>
            </a:r>
          </a:p>
          <a:p>
            <a:pPr marL="285750" indent="-285750">
              <a:buFont typeface="Wingdings" panose="05000000000000000000" pitchFamily="2" charset="2"/>
              <a:buChar char="Ø"/>
            </a:pPr>
            <a:r>
              <a:rPr lang="en-US" sz="1800" dirty="0"/>
              <a:t>Height: </a:t>
            </a:r>
            <a:r>
              <a:rPr lang="en-US" sz="1800" dirty="0">
                <a:solidFill>
                  <a:srgbClr val="FF0000"/>
                </a:solidFill>
              </a:rPr>
              <a:t>5.8%</a:t>
            </a:r>
          </a:p>
          <a:p>
            <a:pPr marL="285750" indent="-285750">
              <a:buFont typeface="Wingdings" panose="05000000000000000000" pitchFamily="2" charset="2"/>
              <a:buChar char="Ø"/>
            </a:pPr>
            <a:r>
              <a:rPr lang="en-US" sz="1800" dirty="0"/>
              <a:t>Weight: </a:t>
            </a:r>
            <a:r>
              <a:rPr lang="en-US" sz="1800" dirty="0">
                <a:solidFill>
                  <a:srgbClr val="FF0000"/>
                </a:solidFill>
              </a:rPr>
              <a:t>19.4%</a:t>
            </a:r>
          </a:p>
        </p:txBody>
      </p:sp>
      <p:sp>
        <p:nvSpPr>
          <p:cNvPr id="7" name="ZoneTexte 6">
            <a:extLst>
              <a:ext uri="{FF2B5EF4-FFF2-40B4-BE49-F238E27FC236}">
                <a16:creationId xmlns:a16="http://schemas.microsoft.com/office/drawing/2014/main" id="{7FD88302-AD4D-409E-849E-051457980FBF}"/>
              </a:ext>
            </a:extLst>
          </p:cNvPr>
          <p:cNvSpPr txBox="1"/>
          <p:nvPr/>
        </p:nvSpPr>
        <p:spPr>
          <a:xfrm>
            <a:off x="1653210" y="2713044"/>
            <a:ext cx="4669868" cy="307777"/>
          </a:xfrm>
          <a:prstGeom prst="rect">
            <a:avLst/>
          </a:prstGeom>
          <a:noFill/>
        </p:spPr>
        <p:txBody>
          <a:bodyPr wrap="none" rtlCol="0">
            <a:spAutoFit/>
          </a:bodyPr>
          <a:lstStyle/>
          <a:p>
            <a:pPr marL="285750" indent="-285750">
              <a:buFont typeface="Arial" panose="020B0604020202020204" pitchFamily="34" charset="0"/>
              <a:buChar char="•"/>
            </a:pPr>
            <a:r>
              <a:rPr lang="en-US" b="1" dirty="0"/>
              <a:t>Age</a:t>
            </a:r>
            <a:r>
              <a:rPr lang="en-US" dirty="0"/>
              <a:t> and </a:t>
            </a:r>
            <a:r>
              <a:rPr lang="en-US" b="1" dirty="0"/>
              <a:t>Sex</a:t>
            </a:r>
            <a:r>
              <a:rPr lang="en-US" dirty="0"/>
              <a:t> attributes </a:t>
            </a:r>
            <a:r>
              <a:rPr lang="en-US" b="1" dirty="0">
                <a:solidFill>
                  <a:srgbClr val="FF0000"/>
                </a:solidFill>
              </a:rPr>
              <a:t>did not improve our model </a:t>
            </a:r>
          </a:p>
        </p:txBody>
      </p:sp>
      <p:sp>
        <p:nvSpPr>
          <p:cNvPr id="8" name="ZoneTexte 7">
            <a:extLst>
              <a:ext uri="{FF2B5EF4-FFF2-40B4-BE49-F238E27FC236}">
                <a16:creationId xmlns:a16="http://schemas.microsoft.com/office/drawing/2014/main" id="{A5E835F6-7411-480C-A19A-E0CB3F5EF1A9}"/>
              </a:ext>
            </a:extLst>
          </p:cNvPr>
          <p:cNvSpPr txBox="1"/>
          <p:nvPr/>
        </p:nvSpPr>
        <p:spPr>
          <a:xfrm>
            <a:off x="1470159" y="2375208"/>
            <a:ext cx="1656223" cy="338554"/>
          </a:xfrm>
          <a:prstGeom prst="rect">
            <a:avLst/>
          </a:prstGeom>
          <a:noFill/>
        </p:spPr>
        <p:txBody>
          <a:bodyPr wrap="none" rtlCol="0">
            <a:spAutoFit/>
          </a:bodyPr>
          <a:lstStyle/>
          <a:p>
            <a:r>
              <a:rPr lang="en-US" sz="1600" b="1" dirty="0"/>
              <a:t>For newborns :</a:t>
            </a:r>
          </a:p>
        </p:txBody>
      </p:sp>
      <p:sp>
        <p:nvSpPr>
          <p:cNvPr id="9" name="ZoneTexte 8">
            <a:extLst>
              <a:ext uri="{FF2B5EF4-FFF2-40B4-BE49-F238E27FC236}">
                <a16:creationId xmlns:a16="http://schemas.microsoft.com/office/drawing/2014/main" id="{125DF822-5079-4461-94F6-5A52363A50A0}"/>
              </a:ext>
            </a:extLst>
          </p:cNvPr>
          <p:cNvSpPr txBox="1"/>
          <p:nvPr/>
        </p:nvSpPr>
        <p:spPr>
          <a:xfrm>
            <a:off x="1653210" y="3122207"/>
            <a:ext cx="1486304" cy="307777"/>
          </a:xfrm>
          <a:prstGeom prst="rect">
            <a:avLst/>
          </a:prstGeom>
          <a:noFill/>
        </p:spPr>
        <p:txBody>
          <a:bodyPr wrap="none" rtlCol="0">
            <a:spAutoFit/>
          </a:bodyPr>
          <a:lstStyle/>
          <a:p>
            <a:pPr marL="285750" indent="-285750">
              <a:buFont typeface="Arial" panose="020B0604020202020204" pitchFamily="34" charset="0"/>
              <a:buChar char="•"/>
            </a:pPr>
            <a:r>
              <a:rPr lang="en-US" b="1" dirty="0"/>
              <a:t>Hypothesis</a:t>
            </a:r>
            <a:r>
              <a:rPr lang="en-US" dirty="0"/>
              <a:t>:</a:t>
            </a:r>
          </a:p>
        </p:txBody>
      </p:sp>
      <p:sp>
        <p:nvSpPr>
          <p:cNvPr id="12" name="ZoneTexte 11">
            <a:extLst>
              <a:ext uri="{FF2B5EF4-FFF2-40B4-BE49-F238E27FC236}">
                <a16:creationId xmlns:a16="http://schemas.microsoft.com/office/drawing/2014/main" id="{C93FB9EC-A30A-4F9C-A1F8-0D223A89FF2E}"/>
              </a:ext>
            </a:extLst>
          </p:cNvPr>
          <p:cNvSpPr txBox="1"/>
          <p:nvPr/>
        </p:nvSpPr>
        <p:spPr>
          <a:xfrm>
            <a:off x="2298272" y="4123880"/>
            <a:ext cx="4572000" cy="523220"/>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tx1"/>
                </a:solidFill>
              </a:rPr>
              <a:t>Guinea</a:t>
            </a:r>
            <a:r>
              <a:rPr lang="en-US" b="1" dirty="0"/>
              <a:t> dataset not sufficient (Cambodia dataset 10 times bigger)</a:t>
            </a:r>
          </a:p>
        </p:txBody>
      </p:sp>
      <p:sp>
        <p:nvSpPr>
          <p:cNvPr id="14" name="ZoneTexte 13">
            <a:extLst>
              <a:ext uri="{FF2B5EF4-FFF2-40B4-BE49-F238E27FC236}">
                <a16:creationId xmlns:a16="http://schemas.microsoft.com/office/drawing/2014/main" id="{3CEEFE8F-5299-465C-8F0F-9EC39477F78F}"/>
              </a:ext>
            </a:extLst>
          </p:cNvPr>
          <p:cNvSpPr txBox="1"/>
          <p:nvPr/>
        </p:nvSpPr>
        <p:spPr>
          <a:xfrm>
            <a:off x="2298271" y="3478065"/>
            <a:ext cx="5016927" cy="523220"/>
          </a:xfrm>
          <a:prstGeom prst="rect">
            <a:avLst/>
          </a:prstGeom>
          <a:noFill/>
        </p:spPr>
        <p:txBody>
          <a:bodyPr wrap="square">
            <a:spAutoFit/>
          </a:bodyPr>
          <a:lstStyle/>
          <a:p>
            <a:pPr marL="285750" indent="-285750">
              <a:buFont typeface="Wingdings" panose="05000000000000000000" pitchFamily="2" charset="2"/>
              <a:buChar char="Ø"/>
            </a:pPr>
            <a:r>
              <a:rPr lang="en-US" b="1" dirty="0"/>
              <a:t>Newborns gain less weight during their first months (Age for guinea between 4 and 40days)</a:t>
            </a:r>
          </a:p>
        </p:txBody>
      </p:sp>
    </p:spTree>
    <p:extLst>
      <p:ext uri="{BB962C8B-B14F-4D97-AF65-F5344CB8AC3E}">
        <p14:creationId xmlns:p14="http://schemas.microsoft.com/office/powerpoint/2010/main" val="7991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A17243B0-679C-493E-9F69-C94414819DC9}"/>
              </a:ext>
            </a:extLst>
          </p:cNvPr>
          <p:cNvSpPr>
            <a:spLocks noGrp="1"/>
          </p:cNvSpPr>
          <p:nvPr>
            <p:ph type="title"/>
          </p:nvPr>
        </p:nvSpPr>
        <p:spPr>
          <a:xfrm>
            <a:off x="311700" y="445025"/>
            <a:ext cx="8520600" cy="572700"/>
          </a:xfrm>
        </p:spPr>
        <p:txBody>
          <a:bodyPr/>
          <a:lstStyle/>
          <a:p>
            <a:pPr algn="ctr"/>
            <a:r>
              <a:rPr lang="en-US" dirty="0"/>
              <a:t>What to do next ?</a:t>
            </a:r>
          </a:p>
        </p:txBody>
      </p:sp>
      <p:sp>
        <p:nvSpPr>
          <p:cNvPr id="9" name="ZoneTexte 8">
            <a:extLst>
              <a:ext uri="{FF2B5EF4-FFF2-40B4-BE49-F238E27FC236}">
                <a16:creationId xmlns:a16="http://schemas.microsoft.com/office/drawing/2014/main" id="{13C9EBAC-0A20-4861-98C1-D7C1202C69BE}"/>
              </a:ext>
            </a:extLst>
          </p:cNvPr>
          <p:cNvSpPr txBox="1"/>
          <p:nvPr/>
        </p:nvSpPr>
        <p:spPr>
          <a:xfrm>
            <a:off x="760977" y="1669240"/>
            <a:ext cx="7345885" cy="523220"/>
          </a:xfrm>
          <a:prstGeom prst="rect">
            <a:avLst/>
          </a:prstGeom>
          <a:noFill/>
        </p:spPr>
        <p:txBody>
          <a:bodyPr wrap="square" rtlCol="0">
            <a:spAutoFit/>
          </a:bodyPr>
          <a:lstStyle/>
          <a:p>
            <a:pPr marL="285750" indent="-285750">
              <a:buFont typeface="Arial" panose="020B0604020202020204" pitchFamily="34" charset="0"/>
              <a:buChar char="•"/>
            </a:pPr>
            <a:r>
              <a:rPr lang="en-US" b="1" dirty="0"/>
              <a:t>Manually</a:t>
            </a:r>
            <a:r>
              <a:rPr lang="en-US" dirty="0"/>
              <a:t> select </a:t>
            </a:r>
            <a:r>
              <a:rPr lang="en-US" b="1" dirty="0"/>
              <a:t>newborns and lying children</a:t>
            </a:r>
            <a:r>
              <a:rPr lang="en-US" dirty="0"/>
              <a:t> from </a:t>
            </a:r>
            <a:r>
              <a:rPr lang="en-US" b="1" dirty="0"/>
              <a:t>Cambodia</a:t>
            </a:r>
            <a:r>
              <a:rPr lang="en-US" dirty="0"/>
              <a:t> dataset and use them with </a:t>
            </a:r>
            <a:r>
              <a:rPr lang="en-US" b="1" dirty="0"/>
              <a:t>Guinea data</a:t>
            </a:r>
          </a:p>
        </p:txBody>
      </p:sp>
      <p:sp>
        <p:nvSpPr>
          <p:cNvPr id="10" name="ZoneTexte 9">
            <a:extLst>
              <a:ext uri="{FF2B5EF4-FFF2-40B4-BE49-F238E27FC236}">
                <a16:creationId xmlns:a16="http://schemas.microsoft.com/office/drawing/2014/main" id="{72281643-E5BE-4ADE-A98C-486A3C214D22}"/>
              </a:ext>
            </a:extLst>
          </p:cNvPr>
          <p:cNvSpPr txBox="1"/>
          <p:nvPr/>
        </p:nvSpPr>
        <p:spPr>
          <a:xfrm>
            <a:off x="760977" y="2474643"/>
            <a:ext cx="7585731" cy="307777"/>
          </a:xfrm>
          <a:prstGeom prst="rect">
            <a:avLst/>
          </a:prstGeom>
          <a:noFill/>
        </p:spPr>
        <p:txBody>
          <a:bodyPr wrap="none" rtlCol="0">
            <a:spAutoFit/>
          </a:bodyPr>
          <a:lstStyle/>
          <a:p>
            <a:pPr marL="285750" indent="-285750">
              <a:buFont typeface="Arial" panose="020B0604020202020204" pitchFamily="34" charset="0"/>
              <a:buChar char="•"/>
            </a:pPr>
            <a:r>
              <a:rPr lang="en-US" b="1" dirty="0"/>
              <a:t>Ensemble regression</a:t>
            </a:r>
            <a:r>
              <a:rPr lang="en-US" dirty="0"/>
              <a:t>: combine </a:t>
            </a:r>
            <a:r>
              <a:rPr lang="en-US" b="1" dirty="0"/>
              <a:t>several models </a:t>
            </a:r>
            <a:r>
              <a:rPr lang="en-US" dirty="0"/>
              <a:t>in order to improve prediction accuracy.</a:t>
            </a:r>
          </a:p>
        </p:txBody>
      </p:sp>
      <p:sp>
        <p:nvSpPr>
          <p:cNvPr id="11" name="ZoneTexte 10">
            <a:extLst>
              <a:ext uri="{FF2B5EF4-FFF2-40B4-BE49-F238E27FC236}">
                <a16:creationId xmlns:a16="http://schemas.microsoft.com/office/drawing/2014/main" id="{62831442-9709-45F1-BF0F-6DEB9AEE7E1B}"/>
              </a:ext>
            </a:extLst>
          </p:cNvPr>
          <p:cNvSpPr txBox="1"/>
          <p:nvPr/>
        </p:nvSpPr>
        <p:spPr>
          <a:xfrm>
            <a:off x="760977" y="3064603"/>
            <a:ext cx="3579798" cy="95410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Helvetica Neue"/>
              </a:rPr>
              <a:t>Using depth as feature </a:t>
            </a:r>
            <a:r>
              <a:rPr lang="en-US" dirty="0">
                <a:latin typeface="Helvetica Neue"/>
              </a:rPr>
              <a:t>may help our model and improve predictions</a:t>
            </a:r>
            <a:endParaRPr lang="en-US" dirty="0"/>
          </a:p>
          <a:p>
            <a:r>
              <a:rPr lang="en-US" dirty="0">
                <a:sym typeface="Wingdings" panose="05000000000000000000" pitchFamily="2" charset="2"/>
              </a:rPr>
              <a:t> </a:t>
            </a:r>
            <a:r>
              <a:rPr lang="en-US" dirty="0"/>
              <a:t>Use a model to learn </a:t>
            </a:r>
            <a:r>
              <a:rPr lang="en-US" b="1" dirty="0"/>
              <a:t>depth features </a:t>
            </a:r>
            <a:r>
              <a:rPr lang="en-US" dirty="0"/>
              <a:t>from images:</a:t>
            </a:r>
          </a:p>
        </p:txBody>
      </p:sp>
      <p:pic>
        <p:nvPicPr>
          <p:cNvPr id="13" name="Image 12" descr="Une image contenant texte, différent, divers, même&#10;&#10;Description générée automatiquement">
            <a:extLst>
              <a:ext uri="{FF2B5EF4-FFF2-40B4-BE49-F238E27FC236}">
                <a16:creationId xmlns:a16="http://schemas.microsoft.com/office/drawing/2014/main" id="{3C7A3ADE-7CCE-4DBB-984A-B4BC3EDB3AFE}"/>
              </a:ext>
            </a:extLst>
          </p:cNvPr>
          <p:cNvPicPr>
            <a:picLocks noChangeAspect="1"/>
          </p:cNvPicPr>
          <p:nvPr/>
        </p:nvPicPr>
        <p:blipFill>
          <a:blip r:embed="rId3"/>
          <a:stretch>
            <a:fillRect/>
          </a:stretch>
        </p:blipFill>
        <p:spPr>
          <a:xfrm>
            <a:off x="4735720" y="3064603"/>
            <a:ext cx="3543482" cy="1809843"/>
          </a:xfrm>
          <a:prstGeom prst="rect">
            <a:avLst/>
          </a:prstGeom>
        </p:spPr>
      </p:pic>
      <p:sp>
        <p:nvSpPr>
          <p:cNvPr id="17" name="ZoneTexte 16">
            <a:extLst>
              <a:ext uri="{FF2B5EF4-FFF2-40B4-BE49-F238E27FC236}">
                <a16:creationId xmlns:a16="http://schemas.microsoft.com/office/drawing/2014/main" id="{64368EAF-30DB-4FE6-ACE9-8BEFA6AE3165}"/>
              </a:ext>
            </a:extLst>
          </p:cNvPr>
          <p:cNvSpPr txBox="1"/>
          <p:nvPr/>
        </p:nvSpPr>
        <p:spPr>
          <a:xfrm>
            <a:off x="1264205" y="4115597"/>
            <a:ext cx="314407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Midas</a:t>
            </a:r>
            <a:r>
              <a:rPr kumimoji="0" lang="en-US" sz="1400" b="0" i="0" u="none" strike="noStrike" kern="0" cap="none" spc="0" normalizeH="0" baseline="0" noProof="0" dirty="0">
                <a:ln>
                  <a:noFill/>
                </a:ln>
                <a:solidFill>
                  <a:srgbClr val="000000"/>
                </a:solidFill>
                <a:effectLst/>
                <a:uLnTx/>
                <a:uFillTx/>
                <a:latin typeface="Arial"/>
                <a:cs typeface="Arial"/>
                <a:sym typeface="Arial"/>
              </a:rPr>
              <a:t>: Computes relative inverse </a:t>
            </a:r>
            <a:r>
              <a:rPr kumimoji="0" lang="en-US" sz="1400" b="1" i="0" u="none" strike="noStrike" kern="0" cap="none" spc="0" normalizeH="0" baseline="0" noProof="0" dirty="0">
                <a:ln>
                  <a:noFill/>
                </a:ln>
                <a:solidFill>
                  <a:srgbClr val="000000"/>
                </a:solidFill>
                <a:effectLst/>
                <a:uLnTx/>
                <a:uFillTx/>
                <a:latin typeface="Arial"/>
                <a:cs typeface="Arial"/>
                <a:sym typeface="Arial"/>
              </a:rPr>
              <a:t>depth</a:t>
            </a:r>
            <a:r>
              <a:rPr kumimoji="0" lang="en-US" sz="1400" b="0" i="0" u="none" strike="noStrike" kern="0" cap="none" spc="0" normalizeH="0" baseline="0" noProof="0" dirty="0">
                <a:ln>
                  <a:noFill/>
                </a:ln>
                <a:solidFill>
                  <a:srgbClr val="000000"/>
                </a:solidFill>
                <a:effectLst/>
                <a:uLnTx/>
                <a:uFillTx/>
                <a:latin typeface="Arial"/>
                <a:cs typeface="Arial"/>
                <a:sym typeface="Arial"/>
              </a:rPr>
              <a:t> from single image.</a:t>
            </a:r>
          </a:p>
        </p:txBody>
      </p:sp>
    </p:spTree>
    <p:extLst>
      <p:ext uri="{BB962C8B-B14F-4D97-AF65-F5344CB8AC3E}">
        <p14:creationId xmlns:p14="http://schemas.microsoft.com/office/powerpoint/2010/main" val="218289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1637648" y="2213042"/>
            <a:ext cx="5400900" cy="1015632"/>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US" sz="5400" dirty="0"/>
              <a:t>Thank</a:t>
            </a:r>
            <a:r>
              <a:rPr lang="fr-CH" sz="5400" dirty="0"/>
              <a:t> You</a:t>
            </a:r>
            <a:endParaRPr sz="5400" dirty="0"/>
          </a:p>
        </p:txBody>
      </p:sp>
    </p:spTree>
    <p:extLst>
      <p:ext uri="{BB962C8B-B14F-4D97-AF65-F5344CB8AC3E}">
        <p14:creationId xmlns:p14="http://schemas.microsoft.com/office/powerpoint/2010/main" val="3282628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0B192362-A4DF-4062-B94D-BE6C1E3E6A93}"/>
              </a:ext>
            </a:extLst>
          </p:cNvPr>
          <p:cNvSpPr txBox="1"/>
          <p:nvPr/>
        </p:nvSpPr>
        <p:spPr>
          <a:xfrm flipH="1">
            <a:off x="2567991" y="2082236"/>
            <a:ext cx="4661292" cy="584775"/>
          </a:xfrm>
          <a:prstGeom prst="rect">
            <a:avLst/>
          </a:prstGeom>
          <a:noFill/>
        </p:spPr>
        <p:txBody>
          <a:bodyPr wrap="square" rtlCol="0">
            <a:spAutoFit/>
          </a:bodyPr>
          <a:lstStyle/>
          <a:p>
            <a:r>
              <a:rPr lang="en-US" sz="3200" dirty="0"/>
              <a:t>BACK UP SLIDES</a:t>
            </a:r>
          </a:p>
        </p:txBody>
      </p:sp>
    </p:spTree>
    <p:extLst>
      <p:ext uri="{BB962C8B-B14F-4D97-AF65-F5344CB8AC3E}">
        <p14:creationId xmlns:p14="http://schemas.microsoft.com/office/powerpoint/2010/main" val="1628059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83;p17">
            <a:extLst>
              <a:ext uri="{FF2B5EF4-FFF2-40B4-BE49-F238E27FC236}">
                <a16:creationId xmlns:a16="http://schemas.microsoft.com/office/drawing/2014/main" id="{421386B0-58CA-4294-8AC1-26B877264D9E}"/>
              </a:ext>
            </a:extLst>
          </p:cNvPr>
          <p:cNvPicPr preferRelativeResize="0"/>
          <p:nvPr/>
        </p:nvPicPr>
        <p:blipFill>
          <a:blip r:embed="rId3">
            <a:alphaModFix/>
          </a:blip>
          <a:stretch>
            <a:fillRect/>
          </a:stretch>
        </p:blipFill>
        <p:spPr>
          <a:xfrm>
            <a:off x="3005197" y="3178007"/>
            <a:ext cx="2865825" cy="672425"/>
          </a:xfrm>
          <a:prstGeom prst="rect">
            <a:avLst/>
          </a:prstGeom>
          <a:noFill/>
          <a:ln>
            <a:noFill/>
          </a:ln>
        </p:spPr>
      </p:pic>
      <p:pic>
        <p:nvPicPr>
          <p:cNvPr id="5" name="Google Shape;84;p17">
            <a:extLst>
              <a:ext uri="{FF2B5EF4-FFF2-40B4-BE49-F238E27FC236}">
                <a16:creationId xmlns:a16="http://schemas.microsoft.com/office/drawing/2014/main" id="{688D10A0-BECF-45DB-9756-E246F211051A}"/>
              </a:ext>
            </a:extLst>
          </p:cNvPr>
          <p:cNvPicPr preferRelativeResize="0"/>
          <p:nvPr/>
        </p:nvPicPr>
        <p:blipFill>
          <a:blip r:embed="rId4">
            <a:alphaModFix/>
          </a:blip>
          <a:stretch>
            <a:fillRect/>
          </a:stretch>
        </p:blipFill>
        <p:spPr>
          <a:xfrm>
            <a:off x="3005197" y="4202057"/>
            <a:ext cx="2991850" cy="810427"/>
          </a:xfrm>
          <a:prstGeom prst="rect">
            <a:avLst/>
          </a:prstGeom>
          <a:noFill/>
          <a:ln>
            <a:noFill/>
          </a:ln>
        </p:spPr>
      </p:pic>
      <p:sp>
        <p:nvSpPr>
          <p:cNvPr id="6" name="ZoneTexte 5">
            <a:extLst>
              <a:ext uri="{FF2B5EF4-FFF2-40B4-BE49-F238E27FC236}">
                <a16:creationId xmlns:a16="http://schemas.microsoft.com/office/drawing/2014/main" id="{8669BA59-51E9-4782-91D5-B20851D8D5EC}"/>
              </a:ext>
            </a:extLst>
          </p:cNvPr>
          <p:cNvSpPr txBox="1"/>
          <p:nvPr/>
        </p:nvSpPr>
        <p:spPr>
          <a:xfrm>
            <a:off x="705104" y="1313036"/>
            <a:ext cx="7598780" cy="1815882"/>
          </a:xfrm>
          <a:prstGeom prst="rect">
            <a:avLst/>
          </a:prstGeom>
          <a:noFill/>
        </p:spPr>
        <p:txBody>
          <a:bodyPr wrap="square">
            <a:spAutoFit/>
          </a:bodyPr>
          <a:lstStyle/>
          <a:p>
            <a:pPr marL="114300" indent="0" algn="l">
              <a:buNone/>
            </a:pPr>
            <a:r>
              <a:rPr lang="en-US" sz="1600" b="1" i="0" dirty="0">
                <a:solidFill>
                  <a:schemeClr val="tx1"/>
                </a:solidFill>
                <a:effectLst/>
                <a:latin typeface="+mj-lt"/>
              </a:rPr>
              <a:t>Custom Loss</a:t>
            </a:r>
            <a:r>
              <a:rPr lang="en-US" sz="1600" b="0" i="0" dirty="0">
                <a:solidFill>
                  <a:schemeClr val="tx1"/>
                </a:solidFill>
                <a:effectLst/>
                <a:latin typeface="+mj-lt"/>
              </a:rPr>
              <a:t>:</a:t>
            </a:r>
          </a:p>
          <a:p>
            <a:pPr marL="114300" indent="0" algn="l">
              <a:buNone/>
            </a:pPr>
            <a:endParaRPr lang="en-US" sz="1600" b="0" i="0" dirty="0">
              <a:solidFill>
                <a:schemeClr val="tx1"/>
              </a:solidFill>
              <a:effectLst/>
              <a:latin typeface="+mj-lt"/>
            </a:endParaRPr>
          </a:p>
          <a:p>
            <a:pPr marL="400050" indent="-285750" algn="l">
              <a:buFont typeface="Arial" panose="020B0604020202020204" pitchFamily="34" charset="0"/>
              <a:buChar char="•"/>
            </a:pPr>
            <a:r>
              <a:rPr lang="en-US" sz="1600" b="1" i="0" dirty="0">
                <a:solidFill>
                  <a:schemeClr val="tx1"/>
                </a:solidFill>
                <a:effectLst/>
                <a:latin typeface="+mj-lt"/>
              </a:rPr>
              <a:t>Only penalizes predictions</a:t>
            </a:r>
            <a:r>
              <a:rPr lang="en-US" sz="1600" b="0" i="0" dirty="0">
                <a:solidFill>
                  <a:schemeClr val="tx1"/>
                </a:solidFill>
                <a:effectLst/>
                <a:latin typeface="+mj-lt"/>
              </a:rPr>
              <a:t> of height and weight that </a:t>
            </a:r>
            <a:r>
              <a:rPr lang="en-US" sz="1600" b="1" i="0" dirty="0">
                <a:solidFill>
                  <a:schemeClr val="tx1"/>
                </a:solidFill>
                <a:effectLst/>
                <a:latin typeface="+mj-lt"/>
              </a:rPr>
              <a:t>vary more than 5% from the true values</a:t>
            </a:r>
            <a:r>
              <a:rPr lang="en-US" sz="1600" b="0" i="0" dirty="0">
                <a:solidFill>
                  <a:schemeClr val="tx1"/>
                </a:solidFill>
                <a:effectLst/>
                <a:latin typeface="+mj-lt"/>
              </a:rPr>
              <a:t>. </a:t>
            </a:r>
          </a:p>
          <a:p>
            <a:pPr marL="400050" indent="-285750" algn="l">
              <a:buFont typeface="Arial" panose="020B0604020202020204" pitchFamily="34" charset="0"/>
              <a:buChar char="•"/>
            </a:pPr>
            <a:endParaRPr lang="en-US" sz="1600" dirty="0">
              <a:solidFill>
                <a:schemeClr val="tx1"/>
              </a:solidFill>
              <a:latin typeface="+mj-lt"/>
            </a:endParaRPr>
          </a:p>
          <a:p>
            <a:pPr marL="400050" indent="-285750" algn="l">
              <a:buFont typeface="Arial" panose="020B0604020202020204" pitchFamily="34" charset="0"/>
              <a:buChar char="•"/>
            </a:pPr>
            <a:r>
              <a:rPr lang="en-US" sz="1600" b="0" i="0" dirty="0">
                <a:solidFill>
                  <a:schemeClr val="tx1"/>
                </a:solidFill>
                <a:effectLst/>
                <a:latin typeface="+mj-lt"/>
              </a:rPr>
              <a:t>This custom loss function will be used throughout the project and is </a:t>
            </a:r>
            <a:r>
              <a:rPr lang="en-US" sz="1600" b="1" i="0" dirty="0">
                <a:solidFill>
                  <a:schemeClr val="tx1"/>
                </a:solidFill>
                <a:effectLst/>
                <a:latin typeface="+mj-lt"/>
              </a:rPr>
              <a:t>defined as</a:t>
            </a:r>
            <a:r>
              <a:rPr lang="en-US" sz="1600" b="0" i="0" dirty="0">
                <a:solidFill>
                  <a:schemeClr val="tx1"/>
                </a:solidFill>
                <a:effectLst/>
                <a:latin typeface="+mj-lt"/>
              </a:rPr>
              <a:t> :</a:t>
            </a:r>
          </a:p>
        </p:txBody>
      </p:sp>
      <p:sp>
        <p:nvSpPr>
          <p:cNvPr id="7" name="Titre 1">
            <a:extLst>
              <a:ext uri="{FF2B5EF4-FFF2-40B4-BE49-F238E27FC236}">
                <a16:creationId xmlns:a16="http://schemas.microsoft.com/office/drawing/2014/main" id="{48B5F445-166A-4F4C-8C57-254C9A558A14}"/>
              </a:ext>
            </a:extLst>
          </p:cNvPr>
          <p:cNvSpPr>
            <a:spLocks noGrp="1"/>
          </p:cNvSpPr>
          <p:nvPr>
            <p:ph type="title"/>
          </p:nvPr>
        </p:nvSpPr>
        <p:spPr>
          <a:xfrm>
            <a:off x="311700" y="445025"/>
            <a:ext cx="8520600" cy="572700"/>
          </a:xfrm>
        </p:spPr>
        <p:txBody>
          <a:bodyPr/>
          <a:lstStyle/>
          <a:p>
            <a:pPr algn="ctr"/>
            <a:r>
              <a:rPr lang="en-US" dirty="0"/>
              <a:t>Previous work (1)</a:t>
            </a:r>
          </a:p>
        </p:txBody>
      </p:sp>
    </p:spTree>
    <p:extLst>
      <p:ext uri="{BB962C8B-B14F-4D97-AF65-F5344CB8AC3E}">
        <p14:creationId xmlns:p14="http://schemas.microsoft.com/office/powerpoint/2010/main" val="96126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68825"/>
            <a:ext cx="8520600" cy="5727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fr">
                <a:solidFill>
                  <a:srgbClr val="000000"/>
                </a:solidFill>
              </a:rPr>
              <a:t>Objectives</a:t>
            </a:r>
            <a:endParaRPr>
              <a:solidFill>
                <a:srgbClr val="000000"/>
              </a:solidFill>
            </a:endParaRPr>
          </a:p>
          <a:p>
            <a:pPr marL="0" lvl="0" indent="0" algn="ctr" rtl="0">
              <a:spcBef>
                <a:spcPts val="0"/>
              </a:spcBef>
              <a:spcAft>
                <a:spcPts val="0"/>
              </a:spcAft>
              <a:buNone/>
            </a:pPr>
            <a:endParaRPr>
              <a:solidFill>
                <a:srgbClr val="000000"/>
              </a:solidFill>
            </a:endParaRPr>
          </a:p>
        </p:txBody>
      </p:sp>
      <p:sp>
        <p:nvSpPr>
          <p:cNvPr id="12" name="Google Shape;68;p15">
            <a:extLst>
              <a:ext uri="{FF2B5EF4-FFF2-40B4-BE49-F238E27FC236}">
                <a16:creationId xmlns:a16="http://schemas.microsoft.com/office/drawing/2014/main" id="{F41AAD26-B1A4-46FF-8C3C-C9812215CB40}"/>
              </a:ext>
            </a:extLst>
          </p:cNvPr>
          <p:cNvSpPr txBox="1"/>
          <p:nvPr/>
        </p:nvSpPr>
        <p:spPr>
          <a:xfrm>
            <a:off x="311700" y="1160850"/>
            <a:ext cx="85206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dirty="0"/>
              <a:t>Long term objectives:</a:t>
            </a:r>
            <a:endParaRPr sz="1800" b="1" dirty="0"/>
          </a:p>
          <a:p>
            <a:pPr marL="0" lvl="0" indent="0" algn="l" rtl="0">
              <a:spcBef>
                <a:spcPts val="0"/>
              </a:spcBef>
              <a:spcAft>
                <a:spcPts val="0"/>
              </a:spcAft>
              <a:buNone/>
            </a:pPr>
            <a:endParaRPr sz="1800" b="1" dirty="0"/>
          </a:p>
          <a:p>
            <a:pPr marL="457200" lvl="0" indent="-330200" algn="l" rtl="0">
              <a:spcBef>
                <a:spcPts val="0"/>
              </a:spcBef>
              <a:spcAft>
                <a:spcPts val="0"/>
              </a:spcAft>
              <a:buSzPts val="1600"/>
              <a:buChar char="●"/>
            </a:pPr>
            <a:r>
              <a:rPr lang="fr" sz="1600" dirty="0"/>
              <a:t>Develop mobile applications that can estimate body measures from mobile phone pictures in a rapid, easy, automatic, reproducible, and accurate manner.</a:t>
            </a:r>
            <a:r>
              <a:rPr lang="fr" sz="1600" baseline="30000" dirty="0"/>
              <a:t>1</a:t>
            </a:r>
            <a:endParaRPr sz="1600" dirty="0"/>
          </a:p>
        </p:txBody>
      </p:sp>
      <p:sp>
        <p:nvSpPr>
          <p:cNvPr id="13" name="Google Shape;69;p15">
            <a:extLst>
              <a:ext uri="{FF2B5EF4-FFF2-40B4-BE49-F238E27FC236}">
                <a16:creationId xmlns:a16="http://schemas.microsoft.com/office/drawing/2014/main" id="{E6244E40-2DD6-4E17-A5C5-AB4C823A9C02}"/>
              </a:ext>
            </a:extLst>
          </p:cNvPr>
          <p:cNvSpPr txBox="1"/>
          <p:nvPr/>
        </p:nvSpPr>
        <p:spPr>
          <a:xfrm>
            <a:off x="311700" y="2716275"/>
            <a:ext cx="8520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b="1" dirty="0"/>
              <a:t>Short term objectives:</a:t>
            </a:r>
            <a:endParaRPr sz="1800" b="1" dirty="0"/>
          </a:p>
          <a:p>
            <a:pPr marL="0" lvl="0" indent="0" algn="l" rtl="0">
              <a:spcBef>
                <a:spcPts val="0"/>
              </a:spcBef>
              <a:spcAft>
                <a:spcPts val="0"/>
              </a:spcAft>
              <a:buNone/>
            </a:pPr>
            <a:endParaRPr sz="1800" b="1" dirty="0"/>
          </a:p>
          <a:p>
            <a:pPr marL="457200" lvl="0" indent="-330200" algn="l" rtl="0">
              <a:spcBef>
                <a:spcPts val="0"/>
              </a:spcBef>
              <a:spcAft>
                <a:spcPts val="0"/>
              </a:spcAft>
              <a:buSzPts val="1600"/>
              <a:buChar char="●"/>
            </a:pPr>
            <a:r>
              <a:rPr lang="fr" sz="1600" dirty="0"/>
              <a:t>Obtain a model achieving a relative error </a:t>
            </a:r>
            <a:r>
              <a:rPr lang="fr" sz="1600" b="1" dirty="0"/>
              <a:t>smaller than 5% </a:t>
            </a:r>
            <a:r>
              <a:rPr lang="fr" sz="1600" dirty="0"/>
              <a:t>on the height </a:t>
            </a:r>
            <a:r>
              <a:rPr lang="fr" sz="1600" u="sng" dirty="0">
                <a:solidFill>
                  <a:schemeClr val="dk1"/>
                </a:solidFill>
              </a:rPr>
              <a:t>and</a:t>
            </a:r>
            <a:r>
              <a:rPr lang="fr" sz="1600" dirty="0"/>
              <a:t> weight predictions. </a:t>
            </a:r>
            <a:endParaRPr sz="1600" dirty="0"/>
          </a:p>
          <a:p>
            <a:pPr marL="457200" lvl="0" indent="-330200" algn="l" rtl="0">
              <a:spcBef>
                <a:spcPts val="0"/>
              </a:spcBef>
              <a:spcAft>
                <a:spcPts val="0"/>
              </a:spcAft>
              <a:buSzPts val="1600"/>
              <a:buChar char="●"/>
            </a:pPr>
            <a:r>
              <a:rPr lang="fr" sz="1600" dirty="0"/>
              <a:t>The priority is given to newborns from Guinea.</a:t>
            </a:r>
            <a:endParaRPr sz="1600" dirty="0"/>
          </a:p>
        </p:txBody>
      </p:sp>
      <p:sp>
        <p:nvSpPr>
          <p:cNvPr id="14" name="Google Shape;70;p15">
            <a:extLst>
              <a:ext uri="{FF2B5EF4-FFF2-40B4-BE49-F238E27FC236}">
                <a16:creationId xmlns:a16="http://schemas.microsoft.com/office/drawing/2014/main" id="{AE83AA2D-1DF1-4DC7-9537-797842CD826E}"/>
              </a:ext>
            </a:extLst>
          </p:cNvPr>
          <p:cNvSpPr txBox="1"/>
          <p:nvPr/>
        </p:nvSpPr>
        <p:spPr>
          <a:xfrm>
            <a:off x="311700" y="4556200"/>
            <a:ext cx="7999800" cy="553968"/>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chemeClr val="dk1"/>
              </a:buClr>
              <a:buSzPts val="1200"/>
              <a:buFont typeface="Times New Roman"/>
              <a:buAutoNum type="arabicPeriod"/>
            </a:pPr>
            <a:r>
              <a:rPr lang="fr" sz="1200" i="1" dirty="0">
                <a:solidFill>
                  <a:schemeClr val="dk1"/>
                </a:solidFill>
                <a:latin typeface="Times New Roman"/>
                <a:ea typeface="Times New Roman"/>
                <a:cs typeface="Times New Roman"/>
                <a:sym typeface="Times New Roman"/>
              </a:rPr>
              <a:t>bmAi</a:t>
            </a:r>
            <a:r>
              <a:rPr lang="fr" sz="1200" dirty="0">
                <a:solidFill>
                  <a:schemeClr val="dk1"/>
                </a:solidFill>
                <a:latin typeface="Times New Roman"/>
                <a:ea typeface="Times New Roman"/>
                <a:cs typeface="Times New Roman"/>
                <a:sym typeface="Times New Roman"/>
              </a:rPr>
              <a:t>. (n.d.). Essentialtech. Retrieved February 4, 2022, from https://essentialtech.center/project/bmai/</a:t>
            </a:r>
            <a:endParaRPr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Previous work (2)</a:t>
            </a:r>
          </a:p>
        </p:txBody>
      </p:sp>
      <p:sp>
        <p:nvSpPr>
          <p:cNvPr id="3" name="Espace réservé du texte 2">
            <a:extLst>
              <a:ext uri="{FF2B5EF4-FFF2-40B4-BE49-F238E27FC236}">
                <a16:creationId xmlns:a16="http://schemas.microsoft.com/office/drawing/2014/main" id="{830A8DC9-1CCA-4691-8B3F-5608C5FC805A}"/>
              </a:ext>
            </a:extLst>
          </p:cNvPr>
          <p:cNvSpPr>
            <a:spLocks noGrp="1"/>
          </p:cNvSpPr>
          <p:nvPr>
            <p:ph type="body" idx="1"/>
          </p:nvPr>
        </p:nvSpPr>
        <p:spPr>
          <a:xfrm>
            <a:off x="311700" y="1219980"/>
            <a:ext cx="4376901" cy="3812287"/>
          </a:xfrm>
        </p:spPr>
        <p:txBody>
          <a:bodyPr/>
          <a:lstStyle/>
          <a:p>
            <a:pPr>
              <a:buAutoNum type="arabicPeriod"/>
            </a:pPr>
            <a:r>
              <a:rPr lang="fr-CH" sz="1600" b="1" i="0" dirty="0" err="1">
                <a:solidFill>
                  <a:schemeClr val="tx1"/>
                </a:solidFill>
                <a:effectLst/>
                <a:latin typeface="+mj-lt"/>
              </a:rPr>
              <a:t>Linear</a:t>
            </a:r>
            <a:r>
              <a:rPr lang="fr-CH" sz="1600" b="1" i="0" dirty="0">
                <a:solidFill>
                  <a:schemeClr val="tx1"/>
                </a:solidFill>
                <a:effectLst/>
                <a:latin typeface="+mj-lt"/>
              </a:rPr>
              <a:t> </a:t>
            </a:r>
            <a:r>
              <a:rPr lang="fr-CH" sz="1600" b="1" i="0" dirty="0" err="1">
                <a:solidFill>
                  <a:schemeClr val="tx1"/>
                </a:solidFill>
                <a:effectLst/>
                <a:latin typeface="+mj-lt"/>
              </a:rPr>
              <a:t>Regression</a:t>
            </a:r>
            <a:r>
              <a:rPr lang="fr-CH" sz="1600" b="1" i="0" dirty="0">
                <a:solidFill>
                  <a:schemeClr val="tx1"/>
                </a:solidFill>
                <a:effectLst/>
                <a:latin typeface="+mj-lt"/>
              </a:rPr>
              <a:t> :</a:t>
            </a:r>
          </a:p>
          <a:p>
            <a:pPr marL="114300" indent="0">
              <a:buNone/>
            </a:pPr>
            <a:endParaRPr lang="fr-CH" sz="1600" b="1" dirty="0">
              <a:solidFill>
                <a:schemeClr val="tx1"/>
              </a:solidFill>
              <a:latin typeface="+mj-lt"/>
            </a:endParaRPr>
          </a:p>
          <a:p>
            <a:pPr marL="114300" indent="0">
              <a:buNone/>
            </a:pPr>
            <a:r>
              <a:rPr kumimoji="0" lang="en-US" sz="1400" b="1" i="0" u="none" strike="noStrike" kern="0" cap="none" spc="0" normalizeH="0" baseline="0" noProof="0" dirty="0">
                <a:ln>
                  <a:noFill/>
                </a:ln>
                <a:solidFill>
                  <a:srgbClr val="000000"/>
                </a:solidFill>
                <a:effectLst/>
                <a:uLnTx/>
                <a:uFillTx/>
                <a:latin typeface="Arial"/>
                <a:cs typeface="Arial"/>
                <a:sym typeface="Arial"/>
              </a:rPr>
              <a:t>Advantages:</a:t>
            </a:r>
          </a:p>
          <a:p>
            <a:pPr>
              <a:buFontTx/>
              <a:buChar char="-"/>
            </a:pPr>
            <a:r>
              <a:rPr lang="en-US" sz="1400" dirty="0">
                <a:solidFill>
                  <a:srgbClr val="000000"/>
                </a:solidFill>
                <a:latin typeface="+mj-lt"/>
              </a:rPr>
              <a:t>Easily interpretable</a:t>
            </a:r>
          </a:p>
          <a:p>
            <a:pPr>
              <a:buFontTx/>
              <a:buChar char="-"/>
            </a:pPr>
            <a:r>
              <a:rPr lang="en-US" sz="1400" dirty="0">
                <a:solidFill>
                  <a:srgbClr val="000000"/>
                </a:solidFill>
                <a:latin typeface="+mj-lt"/>
              </a:rPr>
              <a:t>Accommodate custom loss</a:t>
            </a:r>
            <a:endParaRPr lang="fr-CH" sz="1600" dirty="0">
              <a:solidFill>
                <a:schemeClr val="tx1"/>
              </a:solidFill>
              <a:latin typeface="+mj-lt"/>
            </a:endParaRPr>
          </a:p>
          <a:p>
            <a:pPr marL="114300" indent="0">
              <a:buNone/>
            </a:pPr>
            <a:r>
              <a:rPr lang="en-US" sz="1400" b="1" i="0" dirty="0">
                <a:solidFill>
                  <a:schemeClr val="tx1"/>
                </a:solidFill>
                <a:effectLst/>
                <a:latin typeface="+mj-lt"/>
              </a:rPr>
              <a:t>	</a:t>
            </a:r>
          </a:p>
          <a:p>
            <a:pPr marL="114300" indent="0">
              <a:buNone/>
            </a:pPr>
            <a:endParaRPr lang="en-US" sz="1400" b="1" i="0" dirty="0">
              <a:solidFill>
                <a:schemeClr val="tx1"/>
              </a:solidFill>
              <a:effectLst/>
              <a:latin typeface="+mj-lt"/>
            </a:endParaRPr>
          </a:p>
          <a:p>
            <a:pPr marL="114300" indent="0">
              <a:buNone/>
            </a:pPr>
            <a:r>
              <a:rPr lang="en-US" sz="1400" b="1" i="0" dirty="0">
                <a:solidFill>
                  <a:schemeClr val="tx1"/>
                </a:solidFill>
                <a:effectLst/>
                <a:latin typeface="+mj-lt"/>
              </a:rPr>
              <a:t>Disadvantages</a:t>
            </a:r>
            <a:r>
              <a:rPr lang="en-US" sz="1400" b="0" i="0" dirty="0">
                <a:solidFill>
                  <a:schemeClr val="tx1"/>
                </a:solidFill>
                <a:effectLst/>
                <a:latin typeface="+mj-lt"/>
              </a:rPr>
              <a:t>:</a:t>
            </a:r>
          </a:p>
          <a:p>
            <a:pPr>
              <a:buFontTx/>
              <a:buChar char="-"/>
            </a:pPr>
            <a:r>
              <a:rPr lang="en-US" sz="1400" b="0" i="0" dirty="0">
                <a:solidFill>
                  <a:schemeClr val="tx1"/>
                </a:solidFill>
                <a:effectLst/>
                <a:latin typeface="+mj-lt"/>
              </a:rPr>
              <a:t>Has the tendency to </a:t>
            </a:r>
            <a:r>
              <a:rPr lang="en-US" sz="1400" b="1" i="0" dirty="0">
                <a:solidFill>
                  <a:schemeClr val="tx1"/>
                </a:solidFill>
                <a:effectLst/>
                <a:latin typeface="+mj-lt"/>
              </a:rPr>
              <a:t>predict the average </a:t>
            </a:r>
            <a:r>
              <a:rPr lang="en-US" sz="1400" b="0" i="0" dirty="0">
                <a:solidFill>
                  <a:schemeClr val="tx1"/>
                </a:solidFill>
                <a:effectLst/>
                <a:latin typeface="+mj-lt"/>
              </a:rPr>
              <a:t>height/weight</a:t>
            </a:r>
          </a:p>
          <a:p>
            <a:pPr>
              <a:buFontTx/>
              <a:buChar char="-"/>
            </a:pPr>
            <a:r>
              <a:rPr lang="en-US" sz="1400" b="1" i="0" dirty="0">
                <a:solidFill>
                  <a:schemeClr val="tx1"/>
                </a:solidFill>
                <a:effectLst/>
                <a:latin typeface="+mj-lt"/>
              </a:rPr>
              <a:t>Not robust </a:t>
            </a:r>
            <a:r>
              <a:rPr lang="en-US" sz="1400" b="0" i="0" dirty="0">
                <a:solidFill>
                  <a:schemeClr val="tx1"/>
                </a:solidFill>
                <a:effectLst/>
                <a:latin typeface="+mj-lt"/>
              </a:rPr>
              <a:t>against occlusion.</a:t>
            </a:r>
          </a:p>
          <a:p>
            <a:pPr>
              <a:buFontTx/>
              <a:buChar char="-"/>
            </a:pPr>
            <a:r>
              <a:rPr lang="en-US" sz="1400" b="0" i="0" dirty="0">
                <a:solidFill>
                  <a:schemeClr val="tx1"/>
                </a:solidFill>
                <a:effectLst/>
                <a:latin typeface="+mj-lt"/>
              </a:rPr>
              <a:t>Requires a </a:t>
            </a:r>
            <a:r>
              <a:rPr lang="en-US" sz="1400" b="1" i="0" dirty="0">
                <a:solidFill>
                  <a:schemeClr val="tx1"/>
                </a:solidFill>
                <a:effectLst/>
                <a:latin typeface="+mj-lt"/>
              </a:rPr>
              <a:t>reference object </a:t>
            </a:r>
            <a:r>
              <a:rPr lang="en-US" sz="1400" b="0" i="0" dirty="0">
                <a:solidFill>
                  <a:schemeClr val="tx1"/>
                </a:solidFill>
                <a:effectLst/>
                <a:latin typeface="+mj-lt"/>
              </a:rPr>
              <a:t>(tennis ball).</a:t>
            </a:r>
          </a:p>
        </p:txBody>
      </p:sp>
      <p:sp>
        <p:nvSpPr>
          <p:cNvPr id="9" name="Espace réservé du texte 2">
            <a:extLst>
              <a:ext uri="{FF2B5EF4-FFF2-40B4-BE49-F238E27FC236}">
                <a16:creationId xmlns:a16="http://schemas.microsoft.com/office/drawing/2014/main" id="{891EDD5F-D51D-49BF-9E1D-EA6253C894A1}"/>
              </a:ext>
            </a:extLst>
          </p:cNvPr>
          <p:cNvSpPr txBox="1">
            <a:spLocks/>
          </p:cNvSpPr>
          <p:nvPr/>
        </p:nvSpPr>
        <p:spPr>
          <a:xfrm>
            <a:off x="4688601" y="1218714"/>
            <a:ext cx="4260300" cy="3635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fr-CH" sz="1600" b="1" dirty="0">
                <a:solidFill>
                  <a:schemeClr val="tx1"/>
                </a:solidFill>
                <a:latin typeface="+mj-lt"/>
              </a:rPr>
              <a:t>2. KNN:</a:t>
            </a:r>
          </a:p>
          <a:p>
            <a:pPr marL="114300" indent="0">
              <a:buNone/>
            </a:pPr>
            <a:endParaRPr lang="fr-CH" sz="1200" dirty="0">
              <a:solidFill>
                <a:schemeClr val="tx1"/>
              </a:solidFill>
              <a:latin typeface="+mj-lt"/>
            </a:endParaRPr>
          </a:p>
          <a:p>
            <a:pPr marL="114300" indent="0">
              <a:buNone/>
            </a:pPr>
            <a:r>
              <a:rPr kumimoji="0" lang="en-US" sz="1400" b="1" i="0" u="none" strike="noStrike" kern="0" cap="none" spc="0" normalizeH="0" baseline="0" noProof="0" dirty="0">
                <a:ln>
                  <a:noFill/>
                </a:ln>
                <a:solidFill>
                  <a:srgbClr val="000000"/>
                </a:solidFill>
                <a:effectLst/>
                <a:uLnTx/>
                <a:uFillTx/>
                <a:latin typeface="Arial"/>
                <a:cs typeface="Arial"/>
                <a:sym typeface="Arial"/>
              </a:rPr>
              <a:t>Advantages:</a:t>
            </a:r>
          </a:p>
          <a:p>
            <a:pPr>
              <a:buClrTx/>
              <a:buFontTx/>
              <a:buChar char="-"/>
            </a:pPr>
            <a:r>
              <a:rPr lang="en-US" sz="1400" dirty="0">
                <a:solidFill>
                  <a:schemeClr val="tx1"/>
                </a:solidFill>
                <a:latin typeface="+mj-lt"/>
              </a:rPr>
              <a:t>Estimation is </a:t>
            </a:r>
            <a:r>
              <a:rPr lang="en-US" sz="1400" b="1" dirty="0">
                <a:solidFill>
                  <a:schemeClr val="tx1"/>
                </a:solidFill>
                <a:latin typeface="+mj-lt"/>
              </a:rPr>
              <a:t>weighted average </a:t>
            </a:r>
            <a:r>
              <a:rPr lang="en-US" sz="1400" dirty="0">
                <a:solidFill>
                  <a:schemeClr val="tx1"/>
                </a:solidFill>
                <a:latin typeface="+mj-lt"/>
              </a:rPr>
              <a:t>of the </a:t>
            </a:r>
            <a:r>
              <a:rPr lang="en-US" sz="1400" b="1" dirty="0">
                <a:solidFill>
                  <a:schemeClr val="tx1"/>
                </a:solidFill>
                <a:latin typeface="+mj-lt"/>
              </a:rPr>
              <a:t>closest K samples</a:t>
            </a:r>
            <a:r>
              <a:rPr lang="en-US" sz="1400" dirty="0">
                <a:solidFill>
                  <a:schemeClr val="tx1"/>
                </a:solidFill>
                <a:latin typeface="+mj-lt"/>
              </a:rPr>
              <a:t>.</a:t>
            </a:r>
          </a:p>
          <a:p>
            <a:pPr>
              <a:buClrTx/>
              <a:buFontTx/>
              <a:buChar char="-"/>
            </a:pPr>
            <a:r>
              <a:rPr lang="en-US" sz="1400" dirty="0">
                <a:solidFill>
                  <a:schemeClr val="tx1"/>
                </a:solidFill>
                <a:latin typeface="+mj-lt"/>
              </a:rPr>
              <a:t>Model is </a:t>
            </a:r>
            <a:r>
              <a:rPr lang="en-US" sz="1400" b="1" dirty="0">
                <a:solidFill>
                  <a:schemeClr val="tx1"/>
                </a:solidFill>
                <a:latin typeface="+mj-lt"/>
              </a:rPr>
              <a:t>more robust to outliers.</a:t>
            </a:r>
            <a:endParaRPr lang="en-US" sz="1400" dirty="0">
              <a:solidFill>
                <a:schemeClr val="tx1"/>
              </a:solidFill>
              <a:latin typeface="+mj-lt"/>
            </a:endParaRPr>
          </a:p>
          <a:p>
            <a:pPr marL="114300" indent="0">
              <a:buClrTx/>
              <a:buFont typeface="Arial"/>
              <a:buNone/>
            </a:pPr>
            <a:r>
              <a:rPr lang="en-US" sz="1400" b="1" dirty="0">
                <a:solidFill>
                  <a:schemeClr val="tx1"/>
                </a:solidFill>
                <a:latin typeface="+mj-lt"/>
              </a:rPr>
              <a:t>	</a:t>
            </a:r>
          </a:p>
          <a:p>
            <a:pPr marL="114300" indent="0">
              <a:buFont typeface="Arial"/>
              <a:buNone/>
            </a:pPr>
            <a:r>
              <a:rPr lang="en-US" sz="1400" b="1" dirty="0">
                <a:solidFill>
                  <a:schemeClr val="tx1"/>
                </a:solidFill>
                <a:latin typeface="+mj-lt"/>
              </a:rPr>
              <a:t>Disadvantages</a:t>
            </a:r>
            <a:r>
              <a:rPr lang="en-US" sz="1400" dirty="0">
                <a:solidFill>
                  <a:schemeClr val="tx1"/>
                </a:solidFill>
                <a:latin typeface="+mj-lt"/>
              </a:rPr>
              <a:t>:</a:t>
            </a:r>
          </a:p>
          <a:p>
            <a:pPr>
              <a:buFontTx/>
              <a:buChar char="-"/>
            </a:pPr>
            <a:r>
              <a:rPr lang="en-US" sz="1400" dirty="0">
                <a:solidFill>
                  <a:schemeClr val="tx1"/>
                </a:solidFill>
                <a:latin typeface="+mj-lt"/>
              </a:rPr>
              <a:t>Needs to </a:t>
            </a:r>
            <a:r>
              <a:rPr lang="en-US" sz="1400" b="1" dirty="0">
                <a:solidFill>
                  <a:schemeClr val="tx1"/>
                </a:solidFill>
                <a:latin typeface="+mj-lt"/>
              </a:rPr>
              <a:t>store a database </a:t>
            </a:r>
            <a:r>
              <a:rPr lang="en-US" sz="1400" dirty="0">
                <a:solidFill>
                  <a:schemeClr val="tx1"/>
                </a:solidFill>
                <a:latin typeface="+mj-lt"/>
              </a:rPr>
              <a:t>of the existing samples in the application.</a:t>
            </a:r>
          </a:p>
          <a:p>
            <a:pPr>
              <a:buFontTx/>
              <a:buChar char="-"/>
            </a:pPr>
            <a:r>
              <a:rPr lang="en-US" sz="1400" b="1" dirty="0">
                <a:solidFill>
                  <a:schemeClr val="tx1"/>
                </a:solidFill>
                <a:latin typeface="+mj-lt"/>
              </a:rPr>
              <a:t>Less interpretable </a:t>
            </a:r>
            <a:r>
              <a:rPr lang="en-US" sz="1400" dirty="0">
                <a:solidFill>
                  <a:schemeClr val="tx1"/>
                </a:solidFill>
                <a:latin typeface="+mj-lt"/>
              </a:rPr>
              <a:t>than linear regression.</a:t>
            </a:r>
          </a:p>
        </p:txBody>
      </p:sp>
    </p:spTree>
    <p:extLst>
      <p:ext uri="{BB962C8B-B14F-4D97-AF65-F5344CB8AC3E}">
        <p14:creationId xmlns:p14="http://schemas.microsoft.com/office/powerpoint/2010/main" val="155383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Previous work (2)</a:t>
            </a:r>
          </a:p>
        </p:txBody>
      </p:sp>
      <p:sp>
        <p:nvSpPr>
          <p:cNvPr id="3" name="Espace réservé du texte 2">
            <a:extLst>
              <a:ext uri="{FF2B5EF4-FFF2-40B4-BE49-F238E27FC236}">
                <a16:creationId xmlns:a16="http://schemas.microsoft.com/office/drawing/2014/main" id="{830A8DC9-1CCA-4691-8B3F-5608C5FC805A}"/>
              </a:ext>
            </a:extLst>
          </p:cNvPr>
          <p:cNvSpPr>
            <a:spLocks noGrp="1"/>
          </p:cNvSpPr>
          <p:nvPr>
            <p:ph type="body" idx="1"/>
          </p:nvPr>
        </p:nvSpPr>
        <p:spPr>
          <a:xfrm>
            <a:off x="311700" y="1152475"/>
            <a:ext cx="8520600" cy="2498988"/>
          </a:xfrm>
        </p:spPr>
        <p:txBody>
          <a:bodyPr/>
          <a:lstStyle/>
          <a:p>
            <a:pPr marL="114300" indent="0">
              <a:buNone/>
            </a:pPr>
            <a:r>
              <a:rPr lang="fr-CH" sz="1600" b="1" i="0" dirty="0">
                <a:solidFill>
                  <a:schemeClr val="tx1"/>
                </a:solidFill>
                <a:effectLst/>
                <a:latin typeface="+mj-lt"/>
              </a:rPr>
              <a:t>1. </a:t>
            </a:r>
            <a:r>
              <a:rPr lang="en-US" sz="1600" b="1" i="0" dirty="0">
                <a:solidFill>
                  <a:schemeClr val="tx1"/>
                </a:solidFill>
                <a:effectLst/>
                <a:latin typeface="+mj-lt"/>
              </a:rPr>
              <a:t>Linear</a:t>
            </a:r>
            <a:r>
              <a:rPr lang="fr-CH" sz="1600" b="1" i="0" dirty="0">
                <a:solidFill>
                  <a:schemeClr val="tx1"/>
                </a:solidFill>
                <a:effectLst/>
                <a:latin typeface="+mj-lt"/>
              </a:rPr>
              <a:t> </a:t>
            </a:r>
            <a:r>
              <a:rPr lang="en-US" sz="1600" b="1" i="0" dirty="0">
                <a:solidFill>
                  <a:schemeClr val="tx1"/>
                </a:solidFill>
                <a:effectLst/>
                <a:latin typeface="+mj-lt"/>
              </a:rPr>
              <a:t>Regression</a:t>
            </a:r>
            <a:r>
              <a:rPr lang="fr-CH" sz="1600" b="1" i="0" dirty="0">
                <a:solidFill>
                  <a:schemeClr val="tx1"/>
                </a:solidFill>
                <a:effectLst/>
                <a:latin typeface="+mj-lt"/>
              </a:rPr>
              <a:t> :</a:t>
            </a:r>
          </a:p>
          <a:p>
            <a:pPr>
              <a:buAutoNum type="arabicPeriod"/>
            </a:pPr>
            <a:endParaRPr lang="fr-CH" sz="1200" dirty="0">
              <a:solidFill>
                <a:schemeClr val="tx1"/>
              </a:solidFill>
              <a:latin typeface="+mj-lt"/>
            </a:endParaRPr>
          </a:p>
          <a:p>
            <a:pPr>
              <a:buClrTx/>
              <a:buFont typeface="Arial" panose="020B0604020202020204" pitchFamily="34" charset="0"/>
              <a:buChar char="•"/>
            </a:pPr>
            <a:r>
              <a:rPr lang="en-US" sz="1400" b="0" i="0" dirty="0">
                <a:solidFill>
                  <a:schemeClr val="tx1"/>
                </a:solidFill>
                <a:effectLst/>
                <a:latin typeface="+mj-lt"/>
              </a:rPr>
              <a:t>Features are the </a:t>
            </a:r>
            <a:r>
              <a:rPr lang="en-US" sz="1400" b="1" i="0" dirty="0">
                <a:solidFill>
                  <a:schemeClr val="tx1"/>
                </a:solidFill>
                <a:effectLst/>
                <a:latin typeface="+mj-lt"/>
              </a:rPr>
              <a:t>estimated length and width</a:t>
            </a:r>
            <a:r>
              <a:rPr lang="en-US" sz="1400" b="0" i="0" dirty="0">
                <a:solidFill>
                  <a:schemeClr val="tx1"/>
                </a:solidFill>
                <a:effectLst/>
                <a:latin typeface="+mj-lt"/>
              </a:rPr>
              <a:t> of the limbs and the </a:t>
            </a:r>
            <a:r>
              <a:rPr lang="en-US" sz="1400" b="1" i="0" dirty="0">
                <a:solidFill>
                  <a:schemeClr val="tx1"/>
                </a:solidFill>
                <a:effectLst/>
                <a:latin typeface="+mj-lt"/>
              </a:rPr>
              <a:t>body mask perimeter and area</a:t>
            </a:r>
            <a:r>
              <a:rPr lang="en-US" sz="1400" b="0" i="0" dirty="0">
                <a:solidFill>
                  <a:schemeClr val="tx1"/>
                </a:solidFill>
                <a:effectLst/>
                <a:latin typeface="+mj-lt"/>
              </a:rPr>
              <a:t>.</a:t>
            </a:r>
          </a:p>
          <a:p>
            <a:pPr>
              <a:buClrTx/>
              <a:buFont typeface="Arial" panose="020B0604020202020204" pitchFamily="34" charset="0"/>
              <a:buChar char="•"/>
            </a:pPr>
            <a:r>
              <a:rPr lang="en-US" sz="1400" b="1" i="0" dirty="0">
                <a:solidFill>
                  <a:schemeClr val="tx1"/>
                </a:solidFill>
                <a:effectLst/>
                <a:latin typeface="+mj-lt"/>
              </a:rPr>
              <a:t>Tennis ball</a:t>
            </a:r>
            <a:r>
              <a:rPr lang="en-US" sz="1400" b="0" i="0" dirty="0">
                <a:solidFill>
                  <a:schemeClr val="tx1"/>
                </a:solidFill>
                <a:effectLst/>
                <a:latin typeface="+mj-lt"/>
              </a:rPr>
              <a:t> is used to </a:t>
            </a:r>
            <a:r>
              <a:rPr lang="en-US" sz="1400" b="1" i="0" dirty="0">
                <a:solidFill>
                  <a:schemeClr val="tx1"/>
                </a:solidFill>
                <a:effectLst/>
                <a:latin typeface="+mj-lt"/>
              </a:rPr>
              <a:t>scale the features</a:t>
            </a:r>
            <a:r>
              <a:rPr lang="en-US" sz="1400" b="0" i="0" dirty="0">
                <a:solidFill>
                  <a:schemeClr val="tx1"/>
                </a:solidFill>
                <a:effectLst/>
                <a:latin typeface="+mj-lt"/>
              </a:rPr>
              <a:t>.</a:t>
            </a:r>
          </a:p>
          <a:p>
            <a:pPr>
              <a:buClrTx/>
              <a:buFont typeface="Arial" panose="020B0604020202020204" pitchFamily="34" charset="0"/>
              <a:buChar char="•"/>
            </a:pPr>
            <a:r>
              <a:rPr lang="en-US" sz="1400" b="0" i="0" dirty="0">
                <a:solidFill>
                  <a:schemeClr val="tx1"/>
                </a:solidFill>
                <a:effectLst/>
                <a:latin typeface="+mj-lt"/>
              </a:rPr>
              <a:t>Easily interpretable.</a:t>
            </a:r>
          </a:p>
          <a:p>
            <a:pPr>
              <a:buClrTx/>
              <a:buFont typeface="Arial" panose="020B0604020202020204" pitchFamily="34" charset="0"/>
              <a:buChar char="•"/>
            </a:pPr>
            <a:r>
              <a:rPr lang="en-US" sz="1400" b="0" i="0" dirty="0">
                <a:solidFill>
                  <a:schemeClr val="tx1"/>
                </a:solidFill>
                <a:effectLst/>
                <a:latin typeface="+mj-lt"/>
              </a:rPr>
              <a:t>Can easily accommodate </a:t>
            </a:r>
            <a:r>
              <a:rPr lang="en-US" sz="1400" b="1" i="0" dirty="0">
                <a:solidFill>
                  <a:schemeClr val="tx1"/>
                </a:solidFill>
                <a:effectLst/>
                <a:latin typeface="+mj-lt"/>
              </a:rPr>
              <a:t>custom loss functions</a:t>
            </a:r>
            <a:r>
              <a:rPr lang="en-US" sz="1400" b="0" i="0" dirty="0">
                <a:solidFill>
                  <a:schemeClr val="tx1"/>
                </a:solidFill>
                <a:effectLst/>
                <a:latin typeface="+mj-lt"/>
              </a:rPr>
              <a:t> to achieve specific objective of predictions of height and weight</a:t>
            </a:r>
          </a:p>
          <a:p>
            <a:pPr marL="114300" indent="0">
              <a:buNone/>
            </a:pPr>
            <a:r>
              <a:rPr lang="en-US" sz="1400" b="1" i="0" dirty="0">
                <a:solidFill>
                  <a:schemeClr val="tx1"/>
                </a:solidFill>
                <a:effectLst/>
                <a:latin typeface="+mj-lt"/>
              </a:rPr>
              <a:t>	</a:t>
            </a:r>
          </a:p>
          <a:p>
            <a:pPr marL="114300" indent="0">
              <a:buNone/>
            </a:pPr>
            <a:r>
              <a:rPr lang="en-US" sz="1400" b="1" i="0" dirty="0">
                <a:solidFill>
                  <a:schemeClr val="tx1"/>
                </a:solidFill>
                <a:effectLst/>
                <a:latin typeface="+mj-lt"/>
              </a:rPr>
              <a:t>Disadvantages</a:t>
            </a:r>
            <a:r>
              <a:rPr lang="en-US" sz="1400" b="0" i="0" dirty="0">
                <a:solidFill>
                  <a:schemeClr val="tx1"/>
                </a:solidFill>
                <a:effectLst/>
                <a:latin typeface="+mj-lt"/>
              </a:rPr>
              <a:t>:</a:t>
            </a:r>
          </a:p>
          <a:p>
            <a:pPr marL="114300" indent="0">
              <a:buNone/>
            </a:pPr>
            <a:r>
              <a:rPr lang="en-US" sz="1400" dirty="0">
                <a:solidFill>
                  <a:schemeClr val="tx1"/>
                </a:solidFill>
                <a:latin typeface="+mj-lt"/>
              </a:rPr>
              <a:t>- </a:t>
            </a:r>
            <a:r>
              <a:rPr lang="en-US" sz="1400" b="0" i="0" dirty="0">
                <a:solidFill>
                  <a:schemeClr val="tx1"/>
                </a:solidFill>
                <a:effectLst/>
                <a:latin typeface="+mj-lt"/>
              </a:rPr>
              <a:t>Makes relatively </a:t>
            </a:r>
            <a:r>
              <a:rPr lang="en-US" sz="1400" b="1" i="0" dirty="0">
                <a:solidFill>
                  <a:schemeClr val="tx1"/>
                </a:solidFill>
                <a:effectLst/>
                <a:latin typeface="+mj-lt"/>
              </a:rPr>
              <a:t>strong assumptions</a:t>
            </a:r>
            <a:r>
              <a:rPr lang="en-US" sz="1400" b="0" i="0" dirty="0">
                <a:solidFill>
                  <a:schemeClr val="tx1"/>
                </a:solidFill>
                <a:effectLst/>
                <a:latin typeface="+mj-lt"/>
              </a:rPr>
              <a:t> on the underlying data distribution</a:t>
            </a:r>
          </a:p>
          <a:p>
            <a:pPr marL="114300" indent="0">
              <a:buNone/>
            </a:pPr>
            <a:r>
              <a:rPr lang="en-US" sz="1400" dirty="0">
                <a:solidFill>
                  <a:schemeClr val="tx1"/>
                </a:solidFill>
                <a:latin typeface="+mj-lt"/>
              </a:rPr>
              <a:t>- </a:t>
            </a:r>
            <a:r>
              <a:rPr lang="en-US" sz="1400" b="0" i="0" dirty="0">
                <a:solidFill>
                  <a:schemeClr val="tx1"/>
                </a:solidFill>
                <a:effectLst/>
                <a:latin typeface="+mj-lt"/>
              </a:rPr>
              <a:t>Has the tendency to predict the average height/weight</a:t>
            </a:r>
          </a:p>
          <a:p>
            <a:pPr marL="114300" indent="0">
              <a:buNone/>
            </a:pPr>
            <a:r>
              <a:rPr lang="en-US" sz="1400" b="0" i="0" dirty="0">
                <a:solidFill>
                  <a:schemeClr val="tx1"/>
                </a:solidFill>
                <a:effectLst/>
                <a:latin typeface="+mj-lt"/>
              </a:rPr>
              <a:t>- Not robust against occlusion.</a:t>
            </a:r>
          </a:p>
          <a:p>
            <a:pPr marL="114300" indent="0">
              <a:buNone/>
            </a:pPr>
            <a:r>
              <a:rPr lang="en-US" sz="1400" b="0" i="0" dirty="0">
                <a:solidFill>
                  <a:schemeClr val="tx1"/>
                </a:solidFill>
                <a:effectLst/>
                <a:latin typeface="+mj-lt"/>
              </a:rPr>
              <a:t>- Requires a reference object (tennis ball).</a:t>
            </a:r>
          </a:p>
        </p:txBody>
      </p:sp>
    </p:spTree>
    <p:extLst>
      <p:ext uri="{BB962C8B-B14F-4D97-AF65-F5344CB8AC3E}">
        <p14:creationId xmlns:p14="http://schemas.microsoft.com/office/powerpoint/2010/main" val="1168573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Previous work (3)</a:t>
            </a:r>
          </a:p>
        </p:txBody>
      </p:sp>
      <p:sp>
        <p:nvSpPr>
          <p:cNvPr id="4" name="Espace réservé du texte 2">
            <a:extLst>
              <a:ext uri="{FF2B5EF4-FFF2-40B4-BE49-F238E27FC236}">
                <a16:creationId xmlns:a16="http://schemas.microsoft.com/office/drawing/2014/main" id="{A02448F1-2213-49FA-9A53-22BE8F1C983E}"/>
              </a:ext>
            </a:extLst>
          </p:cNvPr>
          <p:cNvSpPr>
            <a:spLocks noGrp="1"/>
          </p:cNvSpPr>
          <p:nvPr>
            <p:ph type="body" idx="1"/>
          </p:nvPr>
        </p:nvSpPr>
        <p:spPr>
          <a:xfrm>
            <a:off x="311700" y="1152475"/>
            <a:ext cx="8520600" cy="2498988"/>
          </a:xfrm>
        </p:spPr>
        <p:txBody>
          <a:bodyPr/>
          <a:lstStyle/>
          <a:p>
            <a:pPr marL="114300" indent="0">
              <a:buNone/>
            </a:pPr>
            <a:r>
              <a:rPr lang="fr-CH" sz="1600" b="1" dirty="0">
                <a:solidFill>
                  <a:schemeClr val="tx1"/>
                </a:solidFill>
                <a:latin typeface="+mj-lt"/>
              </a:rPr>
              <a:t>2</a:t>
            </a:r>
            <a:r>
              <a:rPr lang="fr-CH" sz="1600" b="1" i="0" dirty="0">
                <a:solidFill>
                  <a:schemeClr val="tx1"/>
                </a:solidFill>
                <a:effectLst/>
                <a:latin typeface="+mj-lt"/>
              </a:rPr>
              <a:t>. KNN:</a:t>
            </a:r>
          </a:p>
          <a:p>
            <a:pPr>
              <a:buAutoNum type="arabicPeriod"/>
            </a:pPr>
            <a:endParaRPr lang="fr-CH" sz="1200" dirty="0">
              <a:solidFill>
                <a:schemeClr val="tx1"/>
              </a:solidFill>
              <a:latin typeface="+mj-lt"/>
            </a:endParaRPr>
          </a:p>
          <a:p>
            <a:pPr>
              <a:buClrTx/>
              <a:buFont typeface="Arial" panose="020B0604020202020204" pitchFamily="34" charset="0"/>
              <a:buChar char="•"/>
            </a:pPr>
            <a:r>
              <a:rPr lang="en-US" sz="1400" b="0" i="0" dirty="0">
                <a:solidFill>
                  <a:schemeClr val="tx1"/>
                </a:solidFill>
                <a:effectLst/>
                <a:latin typeface="+mj-lt"/>
              </a:rPr>
              <a:t>Estimation is based on a </a:t>
            </a:r>
            <a:r>
              <a:rPr lang="en-US" sz="1400" b="1" i="0" dirty="0">
                <a:solidFill>
                  <a:schemeClr val="tx1"/>
                </a:solidFill>
                <a:effectLst/>
                <a:latin typeface="+mj-lt"/>
              </a:rPr>
              <a:t>weighted average </a:t>
            </a:r>
            <a:r>
              <a:rPr lang="en-US" sz="1400" b="0" i="0" dirty="0">
                <a:solidFill>
                  <a:schemeClr val="tx1"/>
                </a:solidFill>
                <a:effectLst/>
                <a:latin typeface="+mj-lt"/>
              </a:rPr>
              <a:t>of the </a:t>
            </a:r>
            <a:r>
              <a:rPr lang="en-US" sz="1400" b="1" i="0" dirty="0">
                <a:solidFill>
                  <a:schemeClr val="tx1"/>
                </a:solidFill>
                <a:effectLst/>
                <a:latin typeface="+mj-lt"/>
              </a:rPr>
              <a:t>closest K samples </a:t>
            </a:r>
            <a:r>
              <a:rPr lang="en-US" sz="1400" b="0" i="0" dirty="0">
                <a:solidFill>
                  <a:schemeClr val="tx1"/>
                </a:solidFill>
                <a:effectLst/>
                <a:latin typeface="+mj-lt"/>
              </a:rPr>
              <a:t>in the database.</a:t>
            </a:r>
            <a:endParaRPr lang="en-US" sz="1400" i="0" dirty="0">
              <a:solidFill>
                <a:schemeClr val="tx1"/>
              </a:solidFill>
              <a:effectLst/>
              <a:latin typeface="+mj-lt"/>
            </a:endParaRPr>
          </a:p>
          <a:p>
            <a:pPr>
              <a:buClrTx/>
              <a:buFont typeface="Arial" panose="020B0604020202020204" pitchFamily="34" charset="0"/>
              <a:buChar char="•"/>
            </a:pPr>
            <a:r>
              <a:rPr lang="en-US" sz="1400" b="1" dirty="0">
                <a:solidFill>
                  <a:schemeClr val="tx1"/>
                </a:solidFill>
                <a:latin typeface="+mj-lt"/>
              </a:rPr>
              <a:t>Similarity between samples </a:t>
            </a:r>
            <a:r>
              <a:rPr lang="en-US" sz="1400" dirty="0">
                <a:solidFill>
                  <a:schemeClr val="tx1"/>
                </a:solidFill>
                <a:latin typeface="+mj-lt"/>
              </a:rPr>
              <a:t>relies on the</a:t>
            </a:r>
            <a:r>
              <a:rPr lang="en-US" sz="1400" b="1" dirty="0">
                <a:solidFill>
                  <a:schemeClr val="tx1"/>
                </a:solidFill>
                <a:latin typeface="+mj-lt"/>
              </a:rPr>
              <a:t> same features </a:t>
            </a:r>
            <a:r>
              <a:rPr lang="en-US" sz="1400" dirty="0">
                <a:solidFill>
                  <a:schemeClr val="tx1"/>
                </a:solidFill>
                <a:latin typeface="+mj-lt"/>
              </a:rPr>
              <a:t>as for linear regression.</a:t>
            </a:r>
          </a:p>
          <a:p>
            <a:pPr>
              <a:buClrTx/>
              <a:buFont typeface="Arial" panose="020B0604020202020204" pitchFamily="34" charset="0"/>
              <a:buChar char="•"/>
            </a:pPr>
            <a:r>
              <a:rPr lang="en-US" sz="1400" dirty="0">
                <a:solidFill>
                  <a:schemeClr val="tx1"/>
                </a:solidFill>
                <a:latin typeface="+mj-lt"/>
              </a:rPr>
              <a:t>Model is intrinsically </a:t>
            </a:r>
            <a:r>
              <a:rPr lang="en-US" sz="1400" b="1" dirty="0">
                <a:solidFill>
                  <a:schemeClr val="tx1"/>
                </a:solidFill>
                <a:latin typeface="+mj-lt"/>
              </a:rPr>
              <a:t>more robust to outliers </a:t>
            </a:r>
            <a:r>
              <a:rPr lang="en-US" sz="1400" dirty="0">
                <a:solidFill>
                  <a:schemeClr val="tx1"/>
                </a:solidFill>
                <a:latin typeface="+mj-lt"/>
              </a:rPr>
              <a:t>as they are by definition far from the other samples.</a:t>
            </a:r>
          </a:p>
          <a:p>
            <a:pPr>
              <a:buClrTx/>
              <a:buFont typeface="Arial" panose="020B0604020202020204" pitchFamily="34" charset="0"/>
              <a:buChar char="•"/>
            </a:pPr>
            <a:r>
              <a:rPr lang="en-US" sz="1400" dirty="0">
                <a:solidFill>
                  <a:schemeClr val="tx1"/>
                </a:solidFill>
                <a:latin typeface="+mj-lt"/>
              </a:rPr>
              <a:t>Mitigates the problem of having</a:t>
            </a:r>
            <a:r>
              <a:rPr lang="en-US" sz="1400" b="1" dirty="0">
                <a:solidFill>
                  <a:schemeClr val="tx1"/>
                </a:solidFill>
                <a:latin typeface="+mj-lt"/>
              </a:rPr>
              <a:t> different models </a:t>
            </a:r>
            <a:r>
              <a:rPr lang="en-US" sz="1400" dirty="0">
                <a:solidFill>
                  <a:schemeClr val="tx1"/>
                </a:solidFill>
                <a:latin typeface="+mj-lt"/>
              </a:rPr>
              <a:t>based on </a:t>
            </a:r>
            <a:r>
              <a:rPr lang="en-US" sz="1400" b="1" dirty="0">
                <a:solidFill>
                  <a:schemeClr val="tx1"/>
                </a:solidFill>
                <a:latin typeface="+mj-lt"/>
              </a:rPr>
              <a:t>region or age </a:t>
            </a:r>
            <a:r>
              <a:rPr lang="en-US" sz="1400" dirty="0">
                <a:solidFill>
                  <a:schemeClr val="tx1"/>
                </a:solidFill>
                <a:latin typeface="+mj-lt"/>
              </a:rPr>
              <a:t>of the child.</a:t>
            </a:r>
          </a:p>
          <a:p>
            <a:pPr>
              <a:buClrTx/>
              <a:buFont typeface="Arial" panose="020B0604020202020204" pitchFamily="34" charset="0"/>
              <a:buChar char="•"/>
            </a:pPr>
            <a:endParaRPr lang="en-US" sz="1400" dirty="0">
              <a:solidFill>
                <a:schemeClr val="tx1"/>
              </a:solidFill>
              <a:latin typeface="+mj-lt"/>
            </a:endParaRPr>
          </a:p>
          <a:p>
            <a:pPr marL="114300" indent="0">
              <a:buClrTx/>
              <a:buNone/>
            </a:pPr>
            <a:r>
              <a:rPr lang="en-US" sz="1400" b="1" i="0" dirty="0">
                <a:solidFill>
                  <a:schemeClr val="tx1"/>
                </a:solidFill>
                <a:effectLst/>
                <a:latin typeface="+mj-lt"/>
              </a:rPr>
              <a:t>	</a:t>
            </a:r>
          </a:p>
          <a:p>
            <a:pPr marL="114300" indent="0">
              <a:buNone/>
            </a:pPr>
            <a:r>
              <a:rPr lang="en-US" sz="1400" b="1" i="0" dirty="0">
                <a:solidFill>
                  <a:schemeClr val="tx1"/>
                </a:solidFill>
                <a:effectLst/>
                <a:latin typeface="+mj-lt"/>
              </a:rPr>
              <a:t>Disadvantages</a:t>
            </a:r>
            <a:r>
              <a:rPr lang="en-US" sz="1400" b="0" i="0" dirty="0">
                <a:solidFill>
                  <a:schemeClr val="tx1"/>
                </a:solidFill>
                <a:effectLst/>
                <a:latin typeface="+mj-lt"/>
              </a:rPr>
              <a:t>:</a:t>
            </a:r>
          </a:p>
          <a:p>
            <a:pPr marL="114300" indent="0">
              <a:buNone/>
            </a:pPr>
            <a:r>
              <a:rPr lang="en-US" sz="1400" dirty="0">
                <a:solidFill>
                  <a:schemeClr val="tx1"/>
                </a:solidFill>
                <a:latin typeface="+mj-lt"/>
              </a:rPr>
              <a:t>- </a:t>
            </a:r>
            <a:r>
              <a:rPr lang="en-US" sz="1400" b="0" i="0" dirty="0">
                <a:solidFill>
                  <a:schemeClr val="tx1"/>
                </a:solidFill>
                <a:effectLst/>
                <a:latin typeface="+mj-lt"/>
              </a:rPr>
              <a:t>Needs to store a database of the existing samples in the application.</a:t>
            </a:r>
          </a:p>
          <a:p>
            <a:pPr marL="114300" indent="0">
              <a:buNone/>
            </a:pPr>
            <a:r>
              <a:rPr lang="en-US" sz="1400" b="0" i="0" dirty="0">
                <a:solidFill>
                  <a:schemeClr val="tx1"/>
                </a:solidFill>
                <a:effectLst/>
                <a:latin typeface="+mj-lt"/>
              </a:rPr>
              <a:t>- Less interpretable than linear regression.</a:t>
            </a:r>
          </a:p>
        </p:txBody>
      </p:sp>
    </p:spTree>
    <p:extLst>
      <p:ext uri="{BB962C8B-B14F-4D97-AF65-F5344CB8AC3E}">
        <p14:creationId xmlns:p14="http://schemas.microsoft.com/office/powerpoint/2010/main" val="366795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Previous work (3)</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9" y="1152475"/>
            <a:ext cx="8666603" cy="2498988"/>
          </a:xfrm>
        </p:spPr>
        <p:txBody>
          <a:bodyPr/>
          <a:lstStyle/>
          <a:p>
            <a:pPr marL="114300" indent="0">
              <a:buNone/>
            </a:pPr>
            <a:r>
              <a:rPr lang="fr-CH" sz="1600" b="1" i="0" dirty="0">
                <a:solidFill>
                  <a:schemeClr val="tx1"/>
                </a:solidFill>
                <a:effectLst/>
                <a:latin typeface="+mj-lt"/>
              </a:rPr>
              <a:t>3. Second model, </a:t>
            </a:r>
            <a:r>
              <a:rPr lang="en-US" sz="1600" b="1" i="0" dirty="0">
                <a:solidFill>
                  <a:schemeClr val="tx1"/>
                </a:solidFill>
                <a:effectLst/>
                <a:latin typeface="+mj-lt"/>
              </a:rPr>
              <a:t>based</a:t>
            </a:r>
            <a:r>
              <a:rPr lang="fr-CH" sz="1600" b="1" i="0" dirty="0">
                <a:solidFill>
                  <a:schemeClr val="tx1"/>
                </a:solidFill>
                <a:effectLst/>
                <a:latin typeface="+mj-lt"/>
              </a:rPr>
              <a:t> on OpenPose </a:t>
            </a:r>
            <a:r>
              <a:rPr lang="en-US" sz="1600" b="1" i="0" dirty="0">
                <a:solidFill>
                  <a:schemeClr val="tx1"/>
                </a:solidFill>
                <a:effectLst/>
                <a:latin typeface="+mj-lt"/>
              </a:rPr>
              <a:t>features</a:t>
            </a:r>
            <a:r>
              <a:rPr lang="fr-CH" sz="1600" b="1" i="0" dirty="0">
                <a:solidFill>
                  <a:schemeClr val="tx1"/>
                </a:solidFill>
                <a:effectLst/>
                <a:latin typeface="+mj-lt"/>
              </a:rPr>
              <a:t>:</a:t>
            </a:r>
          </a:p>
          <a:p>
            <a:pPr>
              <a:buAutoNum type="arabicPeriod"/>
            </a:pPr>
            <a:endParaRPr lang="fr-CH" sz="1200" dirty="0">
              <a:solidFill>
                <a:schemeClr val="tx1"/>
              </a:solidFill>
              <a:latin typeface="+mj-lt"/>
            </a:endParaRPr>
          </a:p>
          <a:p>
            <a:pPr algn="l">
              <a:buClrTx/>
              <a:buFont typeface="Arial" panose="020B0604020202020204" pitchFamily="34" charset="0"/>
              <a:buChar char="•"/>
            </a:pPr>
            <a:r>
              <a:rPr lang="en-US" sz="1400" b="0" i="0" dirty="0">
                <a:solidFill>
                  <a:srgbClr val="000000"/>
                </a:solidFill>
                <a:effectLst/>
                <a:latin typeface="+mn-lt"/>
              </a:rPr>
              <a:t>Contains </a:t>
            </a:r>
            <a:r>
              <a:rPr lang="en-US" sz="1400" b="1" i="0" dirty="0">
                <a:solidFill>
                  <a:srgbClr val="000000"/>
                </a:solidFill>
                <a:effectLst/>
                <a:latin typeface="+mn-lt"/>
              </a:rPr>
              <a:t>same information as the previous models</a:t>
            </a:r>
            <a:r>
              <a:rPr lang="en-US" sz="1400" b="0" i="0" dirty="0">
                <a:solidFill>
                  <a:srgbClr val="000000"/>
                </a:solidFill>
                <a:effectLst/>
                <a:latin typeface="+mn-lt"/>
              </a:rPr>
              <a:t>, with additional information about </a:t>
            </a:r>
            <a:r>
              <a:rPr lang="en-US" sz="1400" b="1" i="0" dirty="0">
                <a:solidFill>
                  <a:srgbClr val="000000"/>
                </a:solidFill>
                <a:effectLst/>
                <a:latin typeface="+mn-lt"/>
              </a:rPr>
              <a:t>relative position of each limbs</a:t>
            </a:r>
            <a:r>
              <a:rPr lang="en-US" sz="1400" b="0" i="0" dirty="0">
                <a:solidFill>
                  <a:srgbClr val="000000"/>
                </a:solidFill>
                <a:effectLst/>
                <a:latin typeface="+mn-lt"/>
              </a:rPr>
              <a:t>.</a:t>
            </a:r>
          </a:p>
          <a:p>
            <a:pPr algn="l">
              <a:buClrTx/>
              <a:buFont typeface="Arial" panose="020B0604020202020204" pitchFamily="34" charset="0"/>
              <a:buChar char="•"/>
            </a:pPr>
            <a:r>
              <a:rPr lang="en-US" sz="1400" b="0" i="0" dirty="0">
                <a:solidFill>
                  <a:srgbClr val="000000"/>
                </a:solidFill>
                <a:effectLst/>
                <a:latin typeface="+mn-lt"/>
              </a:rPr>
              <a:t>The </a:t>
            </a:r>
            <a:r>
              <a:rPr lang="en-US" sz="1400" b="1" i="0" dirty="0">
                <a:solidFill>
                  <a:srgbClr val="000000"/>
                </a:solidFill>
                <a:effectLst/>
                <a:latin typeface="+mn-lt"/>
              </a:rPr>
              <a:t>ball mask</a:t>
            </a:r>
            <a:r>
              <a:rPr lang="en-US" sz="1400" b="0" i="0" dirty="0">
                <a:solidFill>
                  <a:srgbClr val="000000"/>
                </a:solidFill>
                <a:effectLst/>
                <a:latin typeface="+mn-lt"/>
              </a:rPr>
              <a:t> provides information w.r.t. </a:t>
            </a:r>
            <a:r>
              <a:rPr lang="en-US" sz="1400" b="1" i="0" dirty="0">
                <a:solidFill>
                  <a:srgbClr val="000000"/>
                </a:solidFill>
                <a:effectLst/>
                <a:latin typeface="+mn-lt"/>
              </a:rPr>
              <a:t>the scaling and the compression</a:t>
            </a:r>
            <a:r>
              <a:rPr lang="en-US" sz="1400" b="0" i="0" dirty="0">
                <a:solidFill>
                  <a:srgbClr val="000000"/>
                </a:solidFill>
                <a:effectLst/>
                <a:latin typeface="+mn-lt"/>
              </a:rPr>
              <a:t> in each direction </a:t>
            </a:r>
            <a:r>
              <a:rPr lang="en-US" sz="1400" b="1" i="0" dirty="0">
                <a:solidFill>
                  <a:srgbClr val="000000"/>
                </a:solidFill>
                <a:effectLst/>
                <a:latin typeface="+mn-lt"/>
              </a:rPr>
              <a:t>(H, W)</a:t>
            </a:r>
            <a:r>
              <a:rPr lang="en-US" sz="1400" b="0" i="0" dirty="0">
                <a:solidFill>
                  <a:srgbClr val="000000"/>
                </a:solidFill>
                <a:effectLst/>
                <a:latin typeface="+mn-lt"/>
              </a:rPr>
              <a:t>.</a:t>
            </a:r>
          </a:p>
          <a:p>
            <a:pPr algn="l">
              <a:buClrTx/>
              <a:buFont typeface="Arial" panose="020B0604020202020204" pitchFamily="34" charset="0"/>
              <a:buChar char="•"/>
            </a:pPr>
            <a:r>
              <a:rPr lang="en-US" sz="1400" b="0" i="0" dirty="0">
                <a:solidFill>
                  <a:srgbClr val="000000"/>
                </a:solidFill>
                <a:effectLst/>
                <a:latin typeface="+mn-lt"/>
              </a:rPr>
              <a:t>Relevant features are extracted with a </a:t>
            </a:r>
            <a:r>
              <a:rPr lang="en-US" sz="1400" b="1" i="0" dirty="0">
                <a:solidFill>
                  <a:srgbClr val="000000"/>
                </a:solidFill>
                <a:effectLst/>
                <a:latin typeface="+mn-lt"/>
              </a:rPr>
              <a:t>convolutional architecture</a:t>
            </a:r>
            <a:r>
              <a:rPr lang="en-US" sz="1400" b="0" i="0" dirty="0">
                <a:solidFill>
                  <a:srgbClr val="000000"/>
                </a:solidFill>
                <a:effectLst/>
                <a:latin typeface="+mn-lt"/>
              </a:rPr>
              <a:t>.</a:t>
            </a:r>
          </a:p>
          <a:p>
            <a:pPr algn="l">
              <a:buClrTx/>
              <a:buFont typeface="Arial" panose="020B0604020202020204" pitchFamily="34" charset="0"/>
              <a:buChar char="•"/>
            </a:pPr>
            <a:r>
              <a:rPr lang="en-US" sz="1400" b="1" i="0" dirty="0">
                <a:solidFill>
                  <a:srgbClr val="000000"/>
                </a:solidFill>
                <a:effectLst/>
                <a:latin typeface="+mn-lt"/>
              </a:rPr>
              <a:t>Prediction of height and weight</a:t>
            </a:r>
            <a:r>
              <a:rPr lang="en-US" sz="1400" b="0" i="0" dirty="0">
                <a:solidFill>
                  <a:srgbClr val="000000"/>
                </a:solidFill>
                <a:effectLst/>
                <a:latin typeface="+mn-lt"/>
              </a:rPr>
              <a:t> with a single model.</a:t>
            </a:r>
            <a:endParaRPr lang="en-US" sz="1400" dirty="0">
              <a:solidFill>
                <a:schemeClr val="tx1"/>
              </a:solidFill>
              <a:latin typeface="+mn-lt"/>
            </a:endParaRPr>
          </a:p>
          <a:p>
            <a:pPr marL="114300" indent="0">
              <a:buClrTx/>
              <a:buNone/>
            </a:pPr>
            <a:endParaRPr lang="en-US" sz="1400" b="1" i="0" dirty="0">
              <a:solidFill>
                <a:schemeClr val="tx1"/>
              </a:solidFill>
              <a:effectLst/>
              <a:latin typeface="+mj-lt"/>
            </a:endParaRPr>
          </a:p>
        </p:txBody>
      </p:sp>
      <p:pic>
        <p:nvPicPr>
          <p:cNvPr id="5" name="Google Shape;125;p22">
            <a:extLst>
              <a:ext uri="{FF2B5EF4-FFF2-40B4-BE49-F238E27FC236}">
                <a16:creationId xmlns:a16="http://schemas.microsoft.com/office/drawing/2014/main" id="{6867B46D-4DD1-4835-8D9F-57B769EE2276}"/>
              </a:ext>
            </a:extLst>
          </p:cNvPr>
          <p:cNvPicPr preferRelativeResize="0"/>
          <p:nvPr/>
        </p:nvPicPr>
        <p:blipFill>
          <a:blip r:embed="rId3">
            <a:alphaModFix/>
          </a:blip>
          <a:stretch>
            <a:fillRect/>
          </a:stretch>
        </p:blipFill>
        <p:spPr>
          <a:xfrm>
            <a:off x="794589" y="3059975"/>
            <a:ext cx="4867496" cy="1925752"/>
          </a:xfrm>
          <a:prstGeom prst="rect">
            <a:avLst/>
          </a:prstGeom>
          <a:noFill/>
          <a:ln>
            <a:noFill/>
          </a:ln>
        </p:spPr>
      </p:pic>
      <p:pic>
        <p:nvPicPr>
          <p:cNvPr id="6" name="Google Shape;127;p22">
            <a:extLst>
              <a:ext uri="{FF2B5EF4-FFF2-40B4-BE49-F238E27FC236}">
                <a16:creationId xmlns:a16="http://schemas.microsoft.com/office/drawing/2014/main" id="{723A47B8-F81D-4FC5-9A71-85CF485D8006}"/>
              </a:ext>
            </a:extLst>
          </p:cNvPr>
          <p:cNvPicPr preferRelativeResize="0"/>
          <p:nvPr/>
        </p:nvPicPr>
        <p:blipFill>
          <a:blip r:embed="rId4">
            <a:alphaModFix/>
          </a:blip>
          <a:stretch>
            <a:fillRect/>
          </a:stretch>
        </p:blipFill>
        <p:spPr>
          <a:xfrm>
            <a:off x="6407569" y="3301667"/>
            <a:ext cx="1717706" cy="1624193"/>
          </a:xfrm>
          <a:prstGeom prst="rect">
            <a:avLst/>
          </a:prstGeom>
          <a:noFill/>
          <a:ln>
            <a:noFill/>
          </a:ln>
        </p:spPr>
      </p:pic>
    </p:spTree>
    <p:extLst>
      <p:ext uri="{BB962C8B-B14F-4D97-AF65-F5344CB8AC3E}">
        <p14:creationId xmlns:p14="http://schemas.microsoft.com/office/powerpoint/2010/main" val="3933511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(2)</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8" y="1152474"/>
            <a:ext cx="4168247" cy="3757055"/>
          </a:xfrm>
        </p:spPr>
        <p:txBody>
          <a:bodyPr/>
          <a:lstStyle/>
          <a:p>
            <a:pPr>
              <a:buClrTx/>
              <a:buAutoNum type="arabicPeriod"/>
            </a:pPr>
            <a:r>
              <a:rPr lang="en-US" sz="1600" b="1" i="0" dirty="0">
                <a:solidFill>
                  <a:schemeClr val="tx1"/>
                </a:solidFill>
                <a:effectLst/>
                <a:latin typeface="+mj-lt"/>
              </a:rPr>
              <a:t>Guinea:</a:t>
            </a:r>
          </a:p>
          <a:p>
            <a:pPr marL="114300" indent="0">
              <a:buClrTx/>
              <a:buNone/>
            </a:pPr>
            <a:endParaRPr lang="en-US" sz="1600" b="1" i="0" dirty="0">
              <a:solidFill>
                <a:schemeClr val="tx1"/>
              </a:solidFill>
              <a:effectLst/>
              <a:latin typeface="+mj-lt"/>
            </a:endParaRPr>
          </a:p>
          <a:p>
            <a:pPr>
              <a:buClrTx/>
            </a:pPr>
            <a:r>
              <a:rPr lang="en-US" sz="1400" i="0" dirty="0">
                <a:solidFill>
                  <a:schemeClr val="tx1"/>
                </a:solidFill>
                <a:effectLst/>
                <a:latin typeface="+mj-lt"/>
              </a:rPr>
              <a:t>With </a:t>
            </a:r>
            <a:r>
              <a:rPr lang="en-US" sz="1400" b="1" i="0" dirty="0">
                <a:solidFill>
                  <a:schemeClr val="tx1"/>
                </a:solidFill>
                <a:effectLst/>
                <a:latin typeface="+mj-lt"/>
              </a:rPr>
              <a:t>396 Females </a:t>
            </a:r>
            <a:r>
              <a:rPr lang="en-US" sz="1400" i="0" dirty="0">
                <a:solidFill>
                  <a:schemeClr val="tx1"/>
                </a:solidFill>
                <a:effectLst/>
                <a:latin typeface="+mj-lt"/>
              </a:rPr>
              <a:t>and </a:t>
            </a:r>
            <a:r>
              <a:rPr lang="en-US" sz="1400" b="1" i="0" dirty="0">
                <a:solidFill>
                  <a:schemeClr val="tx1"/>
                </a:solidFill>
                <a:effectLst/>
                <a:latin typeface="+mj-lt"/>
              </a:rPr>
              <a:t>370 Males</a:t>
            </a:r>
            <a:r>
              <a:rPr lang="en-US" sz="1400" i="0" dirty="0">
                <a:solidFill>
                  <a:schemeClr val="tx1"/>
                </a:solidFill>
                <a:effectLst/>
                <a:latin typeface="+mj-lt"/>
              </a:rPr>
              <a:t>, we can assume that the </a:t>
            </a:r>
            <a:r>
              <a:rPr lang="en-US" sz="1400" b="1" i="0" dirty="0">
                <a:solidFill>
                  <a:schemeClr val="tx1"/>
                </a:solidFill>
                <a:effectLst/>
                <a:latin typeface="+mj-lt"/>
              </a:rPr>
              <a:t>data is Balanced in SEX attribute</a:t>
            </a:r>
            <a:r>
              <a:rPr lang="en-US" sz="1400" i="0" dirty="0">
                <a:solidFill>
                  <a:schemeClr val="tx1"/>
                </a:solidFill>
                <a:effectLst/>
                <a:latin typeface="+mj-lt"/>
              </a:rPr>
              <a:t>.</a:t>
            </a:r>
          </a:p>
          <a:p>
            <a:pPr marL="114300" indent="0">
              <a:buClrTx/>
              <a:buNone/>
            </a:pPr>
            <a:endParaRPr lang="en-US" sz="1600" i="0" dirty="0">
              <a:solidFill>
                <a:schemeClr val="tx1"/>
              </a:solidFill>
              <a:effectLst/>
              <a:latin typeface="+mj-lt"/>
            </a:endParaRPr>
          </a:p>
          <a:p>
            <a:pPr>
              <a:buClrTx/>
            </a:pPr>
            <a:r>
              <a:rPr lang="en-US" sz="1400" b="1" i="0" dirty="0">
                <a:solidFill>
                  <a:schemeClr val="tx1"/>
                </a:solidFill>
                <a:effectLst/>
                <a:latin typeface="+mj-lt"/>
              </a:rPr>
              <a:t>Heights</a:t>
            </a:r>
            <a:r>
              <a:rPr lang="en-US" sz="1400" i="0" dirty="0">
                <a:solidFill>
                  <a:schemeClr val="tx1"/>
                </a:solidFill>
                <a:effectLst/>
                <a:latin typeface="+mj-lt"/>
              </a:rPr>
              <a:t> are between </a:t>
            </a:r>
            <a:r>
              <a:rPr lang="en-US" sz="1400" b="1" i="0" dirty="0">
                <a:solidFill>
                  <a:schemeClr val="tx1"/>
                </a:solidFill>
                <a:effectLst/>
                <a:latin typeface="+mj-lt"/>
              </a:rPr>
              <a:t>38cm and 57cm</a:t>
            </a:r>
            <a:r>
              <a:rPr lang="en-US" sz="1400" i="0" dirty="0">
                <a:solidFill>
                  <a:schemeClr val="tx1"/>
                </a:solidFill>
                <a:effectLst/>
                <a:latin typeface="+mj-lt"/>
              </a:rPr>
              <a:t>, with </a:t>
            </a:r>
            <a:r>
              <a:rPr lang="en-US" sz="1400" b="1" i="0" dirty="0">
                <a:solidFill>
                  <a:schemeClr val="tx1"/>
                </a:solidFill>
                <a:effectLst/>
                <a:latin typeface="+mj-lt"/>
              </a:rPr>
              <a:t>mean height = 49.27cm</a:t>
            </a:r>
          </a:p>
          <a:p>
            <a:pPr marL="114300" indent="0">
              <a:buClrTx/>
              <a:buNone/>
            </a:pPr>
            <a:endParaRPr lang="en-US" sz="1400" i="0" dirty="0">
              <a:solidFill>
                <a:schemeClr val="tx1"/>
              </a:solidFill>
              <a:effectLst/>
              <a:latin typeface="+mj-lt"/>
            </a:endParaRPr>
          </a:p>
          <a:p>
            <a:pPr>
              <a:buClrTx/>
            </a:pPr>
            <a:r>
              <a:rPr lang="en-US" sz="1400" b="1" i="0" dirty="0">
                <a:solidFill>
                  <a:schemeClr val="tx1"/>
                </a:solidFill>
                <a:effectLst/>
                <a:latin typeface="+mj-lt"/>
              </a:rPr>
              <a:t>Weights</a:t>
            </a:r>
            <a:r>
              <a:rPr lang="en-US" sz="1400" i="0" dirty="0">
                <a:solidFill>
                  <a:schemeClr val="tx1"/>
                </a:solidFill>
                <a:effectLst/>
                <a:latin typeface="+mj-lt"/>
              </a:rPr>
              <a:t> are between </a:t>
            </a:r>
            <a:r>
              <a:rPr lang="en-US" sz="1400" b="1" i="0" dirty="0">
                <a:solidFill>
                  <a:schemeClr val="tx1"/>
                </a:solidFill>
                <a:effectLst/>
                <a:latin typeface="+mj-lt"/>
              </a:rPr>
              <a:t>0.99kg and 5.5kg</a:t>
            </a:r>
            <a:r>
              <a:rPr lang="en-US" sz="1400" i="0" dirty="0">
                <a:solidFill>
                  <a:schemeClr val="tx1"/>
                </a:solidFill>
                <a:effectLst/>
                <a:latin typeface="+mj-lt"/>
              </a:rPr>
              <a:t>, with </a:t>
            </a:r>
            <a:r>
              <a:rPr lang="en-US" sz="1400" b="1" i="0" dirty="0">
                <a:solidFill>
                  <a:schemeClr val="tx1"/>
                </a:solidFill>
                <a:effectLst/>
                <a:latin typeface="+mj-lt"/>
              </a:rPr>
              <a:t>mean weight = 2.94kg</a:t>
            </a:r>
          </a:p>
          <a:p>
            <a:pPr marL="114300" indent="0">
              <a:buClrTx/>
              <a:buNone/>
            </a:pPr>
            <a:endParaRPr lang="en-US" sz="1400" i="0" dirty="0">
              <a:solidFill>
                <a:schemeClr val="tx1"/>
              </a:solidFill>
              <a:effectLst/>
              <a:latin typeface="+mj-lt"/>
            </a:endParaRPr>
          </a:p>
          <a:p>
            <a:pPr>
              <a:buClrTx/>
            </a:pPr>
            <a:r>
              <a:rPr lang="en-US" sz="1400" b="1" i="0" dirty="0">
                <a:solidFill>
                  <a:schemeClr val="tx1"/>
                </a:solidFill>
                <a:effectLst/>
                <a:latin typeface="+mj-lt"/>
              </a:rPr>
              <a:t>Ages</a:t>
            </a:r>
            <a:r>
              <a:rPr lang="en-US" sz="1400" i="0" dirty="0">
                <a:solidFill>
                  <a:schemeClr val="tx1"/>
                </a:solidFill>
                <a:effectLst/>
                <a:latin typeface="+mj-lt"/>
              </a:rPr>
              <a:t> are between </a:t>
            </a:r>
            <a:r>
              <a:rPr lang="en-US" sz="1400" b="1" i="0" dirty="0">
                <a:solidFill>
                  <a:schemeClr val="tx1"/>
                </a:solidFill>
                <a:effectLst/>
                <a:latin typeface="+mj-lt"/>
              </a:rPr>
              <a:t>1days and 40days</a:t>
            </a:r>
            <a:r>
              <a:rPr lang="en-US" sz="1400" i="0" dirty="0">
                <a:solidFill>
                  <a:schemeClr val="tx1"/>
                </a:solidFill>
                <a:effectLst/>
                <a:latin typeface="+mj-lt"/>
              </a:rPr>
              <a:t>, with </a:t>
            </a:r>
            <a:r>
              <a:rPr lang="en-US" sz="1400" b="1" i="0" dirty="0">
                <a:solidFill>
                  <a:schemeClr val="tx1"/>
                </a:solidFill>
                <a:effectLst/>
                <a:latin typeface="+mj-lt"/>
              </a:rPr>
              <a:t>mean age = 9.34 days</a:t>
            </a:r>
          </a:p>
        </p:txBody>
      </p:sp>
      <p:pic>
        <p:nvPicPr>
          <p:cNvPr id="12" name="Image 11">
            <a:extLst>
              <a:ext uri="{FF2B5EF4-FFF2-40B4-BE49-F238E27FC236}">
                <a16:creationId xmlns:a16="http://schemas.microsoft.com/office/drawing/2014/main" id="{C5DA81E5-43CC-4A0F-84A8-65B31242A553}"/>
              </a:ext>
            </a:extLst>
          </p:cNvPr>
          <p:cNvPicPr>
            <a:picLocks noChangeAspect="1"/>
          </p:cNvPicPr>
          <p:nvPr/>
        </p:nvPicPr>
        <p:blipFill rotWithShape="1">
          <a:blip r:embed="rId3"/>
          <a:srcRect l="-1" t="-1" r="52028" b="2255"/>
          <a:stretch/>
        </p:blipFill>
        <p:spPr>
          <a:xfrm>
            <a:off x="4823615" y="1466410"/>
            <a:ext cx="3964445" cy="3127278"/>
          </a:xfrm>
          <a:prstGeom prst="rect">
            <a:avLst/>
          </a:prstGeom>
        </p:spPr>
      </p:pic>
    </p:spTree>
    <p:extLst>
      <p:ext uri="{BB962C8B-B14F-4D97-AF65-F5344CB8AC3E}">
        <p14:creationId xmlns:p14="http://schemas.microsoft.com/office/powerpoint/2010/main" val="1063363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B075E7-E9FB-4EEC-B481-9475B528274F}"/>
              </a:ext>
            </a:extLst>
          </p:cNvPr>
          <p:cNvSpPr>
            <a:spLocks noGrp="1"/>
          </p:cNvSpPr>
          <p:nvPr>
            <p:ph type="title"/>
          </p:nvPr>
        </p:nvSpPr>
        <p:spPr/>
        <p:txBody>
          <a:bodyPr/>
          <a:lstStyle/>
          <a:p>
            <a:pPr algn="ctr"/>
            <a:r>
              <a:rPr lang="en-US" dirty="0"/>
              <a:t>Data (3)</a:t>
            </a:r>
          </a:p>
        </p:txBody>
      </p:sp>
      <p:sp>
        <p:nvSpPr>
          <p:cNvPr id="4" name="Espace réservé du texte 2">
            <a:extLst>
              <a:ext uri="{FF2B5EF4-FFF2-40B4-BE49-F238E27FC236}">
                <a16:creationId xmlns:a16="http://schemas.microsoft.com/office/drawing/2014/main" id="{7B703401-1E5E-4D8D-9D6B-E1B5A9BD470E}"/>
              </a:ext>
            </a:extLst>
          </p:cNvPr>
          <p:cNvSpPr>
            <a:spLocks noGrp="1"/>
          </p:cNvSpPr>
          <p:nvPr>
            <p:ph type="body" idx="1"/>
          </p:nvPr>
        </p:nvSpPr>
        <p:spPr>
          <a:xfrm>
            <a:off x="311698" y="1152474"/>
            <a:ext cx="4168247" cy="3757055"/>
          </a:xfrm>
        </p:spPr>
        <p:txBody>
          <a:bodyPr/>
          <a:lstStyle/>
          <a:p>
            <a:pPr marL="114300" indent="0">
              <a:buClrTx/>
              <a:buNone/>
            </a:pPr>
            <a:r>
              <a:rPr lang="en-US" sz="1600" b="1" dirty="0">
                <a:solidFill>
                  <a:schemeClr val="tx1"/>
                </a:solidFill>
                <a:latin typeface="+mj-lt"/>
              </a:rPr>
              <a:t>2.   Cambodia</a:t>
            </a:r>
            <a:endParaRPr lang="en-US" sz="1600" b="1" i="0" dirty="0">
              <a:solidFill>
                <a:schemeClr val="tx1"/>
              </a:solidFill>
              <a:effectLst/>
              <a:latin typeface="+mj-lt"/>
            </a:endParaRPr>
          </a:p>
          <a:p>
            <a:pPr marL="114300" indent="0">
              <a:buClrTx/>
              <a:buNone/>
            </a:pPr>
            <a:endParaRPr lang="en-US" sz="1600" b="1" i="0" dirty="0">
              <a:solidFill>
                <a:schemeClr val="tx1"/>
              </a:solidFill>
              <a:effectLst/>
              <a:latin typeface="+mj-lt"/>
            </a:endParaRPr>
          </a:p>
          <a:p>
            <a:pPr>
              <a:buClrTx/>
            </a:pPr>
            <a:r>
              <a:rPr lang="en-US" sz="1400" i="0" dirty="0">
                <a:solidFill>
                  <a:schemeClr val="tx1"/>
                </a:solidFill>
                <a:effectLst/>
                <a:latin typeface="+mj-lt"/>
              </a:rPr>
              <a:t>With </a:t>
            </a:r>
            <a:r>
              <a:rPr lang="en-US" sz="1400" b="1" i="0" dirty="0">
                <a:solidFill>
                  <a:schemeClr val="tx1"/>
                </a:solidFill>
                <a:effectLst/>
                <a:latin typeface="+mj-lt"/>
              </a:rPr>
              <a:t>3592 Females </a:t>
            </a:r>
            <a:r>
              <a:rPr lang="en-US" sz="1400" i="0" dirty="0">
                <a:solidFill>
                  <a:schemeClr val="tx1"/>
                </a:solidFill>
                <a:effectLst/>
                <a:latin typeface="+mj-lt"/>
              </a:rPr>
              <a:t>and </a:t>
            </a:r>
            <a:r>
              <a:rPr lang="en-US" sz="1400" b="1" i="0" dirty="0">
                <a:solidFill>
                  <a:schemeClr val="tx1"/>
                </a:solidFill>
                <a:effectLst/>
                <a:latin typeface="+mj-lt"/>
              </a:rPr>
              <a:t>3349 Males</a:t>
            </a:r>
            <a:r>
              <a:rPr lang="en-US" sz="1400" i="0" dirty="0">
                <a:solidFill>
                  <a:schemeClr val="tx1"/>
                </a:solidFill>
                <a:effectLst/>
                <a:latin typeface="+mj-lt"/>
              </a:rPr>
              <a:t>, we can assume that the </a:t>
            </a:r>
            <a:r>
              <a:rPr lang="en-US" sz="1400" b="1" i="0" dirty="0">
                <a:solidFill>
                  <a:schemeClr val="tx1"/>
                </a:solidFill>
                <a:effectLst/>
                <a:latin typeface="+mj-lt"/>
              </a:rPr>
              <a:t>data is Balanced in SEX attribute</a:t>
            </a:r>
            <a:r>
              <a:rPr lang="en-US" sz="1400" i="0" dirty="0">
                <a:solidFill>
                  <a:schemeClr val="tx1"/>
                </a:solidFill>
                <a:effectLst/>
                <a:latin typeface="+mj-lt"/>
              </a:rPr>
              <a:t>.</a:t>
            </a:r>
          </a:p>
          <a:p>
            <a:pPr marL="114300" indent="0">
              <a:buClrTx/>
              <a:buNone/>
            </a:pPr>
            <a:endParaRPr lang="en-US" sz="1600" i="0" dirty="0">
              <a:solidFill>
                <a:schemeClr val="tx1"/>
              </a:solidFill>
              <a:effectLst/>
              <a:latin typeface="+mj-lt"/>
            </a:endParaRPr>
          </a:p>
          <a:p>
            <a:pPr>
              <a:buClrTx/>
            </a:pPr>
            <a:r>
              <a:rPr lang="en-US" sz="1400" b="1" i="0" dirty="0">
                <a:solidFill>
                  <a:schemeClr val="tx1"/>
                </a:solidFill>
                <a:effectLst/>
                <a:latin typeface="+mj-lt"/>
              </a:rPr>
              <a:t>Heights</a:t>
            </a:r>
            <a:r>
              <a:rPr lang="en-US" sz="1400" i="0" dirty="0">
                <a:solidFill>
                  <a:schemeClr val="tx1"/>
                </a:solidFill>
                <a:effectLst/>
                <a:latin typeface="+mj-lt"/>
              </a:rPr>
              <a:t> are between </a:t>
            </a:r>
            <a:r>
              <a:rPr lang="en-US" sz="1400" b="1" i="0" dirty="0">
                <a:solidFill>
                  <a:schemeClr val="tx1"/>
                </a:solidFill>
                <a:effectLst/>
                <a:latin typeface="+mj-lt"/>
              </a:rPr>
              <a:t>44.75cm and 110.6cm</a:t>
            </a:r>
            <a:r>
              <a:rPr lang="en-US" sz="1400" i="0" dirty="0">
                <a:solidFill>
                  <a:schemeClr val="tx1"/>
                </a:solidFill>
                <a:effectLst/>
                <a:latin typeface="+mj-lt"/>
              </a:rPr>
              <a:t>, with </a:t>
            </a:r>
            <a:r>
              <a:rPr lang="en-US" sz="1400" b="1" i="0" dirty="0">
                <a:solidFill>
                  <a:schemeClr val="tx1"/>
                </a:solidFill>
                <a:effectLst/>
                <a:latin typeface="+mj-lt"/>
              </a:rPr>
              <a:t>mean height = 82.36cm</a:t>
            </a:r>
          </a:p>
          <a:p>
            <a:pPr marL="114300" indent="0">
              <a:buClrTx/>
              <a:buNone/>
            </a:pPr>
            <a:endParaRPr lang="en-US" sz="1400" i="0" dirty="0">
              <a:solidFill>
                <a:schemeClr val="tx1"/>
              </a:solidFill>
              <a:effectLst/>
              <a:latin typeface="+mj-lt"/>
            </a:endParaRPr>
          </a:p>
          <a:p>
            <a:pPr>
              <a:buClrTx/>
            </a:pPr>
            <a:r>
              <a:rPr lang="en-US" sz="1400" b="1" i="0" dirty="0">
                <a:solidFill>
                  <a:schemeClr val="tx1"/>
                </a:solidFill>
                <a:effectLst/>
                <a:latin typeface="+mj-lt"/>
              </a:rPr>
              <a:t>Weights</a:t>
            </a:r>
            <a:r>
              <a:rPr lang="en-US" sz="1400" i="0" dirty="0">
                <a:solidFill>
                  <a:schemeClr val="tx1"/>
                </a:solidFill>
                <a:effectLst/>
                <a:latin typeface="+mj-lt"/>
              </a:rPr>
              <a:t> are between </a:t>
            </a:r>
            <a:r>
              <a:rPr lang="en-US" sz="1400" b="1" dirty="0">
                <a:solidFill>
                  <a:schemeClr val="tx1"/>
                </a:solidFill>
                <a:latin typeface="+mj-lt"/>
              </a:rPr>
              <a:t>2</a:t>
            </a:r>
            <a:r>
              <a:rPr lang="en-US" sz="1400" b="1" i="0" dirty="0">
                <a:solidFill>
                  <a:schemeClr val="tx1"/>
                </a:solidFill>
                <a:effectLst/>
                <a:latin typeface="+mj-lt"/>
              </a:rPr>
              <a:t>.5kg and 22.8kg</a:t>
            </a:r>
            <a:r>
              <a:rPr lang="en-US" sz="1400" i="0" dirty="0">
                <a:solidFill>
                  <a:schemeClr val="tx1"/>
                </a:solidFill>
                <a:effectLst/>
                <a:latin typeface="+mj-lt"/>
              </a:rPr>
              <a:t>, with </a:t>
            </a:r>
            <a:r>
              <a:rPr lang="en-US" sz="1400" b="1" i="0" dirty="0">
                <a:solidFill>
                  <a:schemeClr val="tx1"/>
                </a:solidFill>
                <a:effectLst/>
                <a:latin typeface="+mj-lt"/>
              </a:rPr>
              <a:t>mean weight = 10.36kg</a:t>
            </a:r>
          </a:p>
          <a:p>
            <a:pPr marL="114300" indent="0">
              <a:buClrTx/>
              <a:buNone/>
            </a:pPr>
            <a:endParaRPr lang="en-US" sz="1400" i="0" dirty="0">
              <a:solidFill>
                <a:schemeClr val="tx1"/>
              </a:solidFill>
              <a:effectLst/>
              <a:latin typeface="+mj-lt"/>
            </a:endParaRPr>
          </a:p>
          <a:p>
            <a:pPr>
              <a:buClrTx/>
            </a:pPr>
            <a:r>
              <a:rPr lang="en-US" sz="1400" b="1" i="0" dirty="0">
                <a:solidFill>
                  <a:schemeClr val="tx1"/>
                </a:solidFill>
                <a:effectLst/>
                <a:latin typeface="+mj-lt"/>
              </a:rPr>
              <a:t>Ages</a:t>
            </a:r>
            <a:r>
              <a:rPr lang="en-US" sz="1400" i="0" dirty="0">
                <a:solidFill>
                  <a:schemeClr val="tx1"/>
                </a:solidFill>
                <a:effectLst/>
                <a:latin typeface="+mj-lt"/>
              </a:rPr>
              <a:t> are between </a:t>
            </a:r>
            <a:r>
              <a:rPr lang="en-US" sz="1400" b="1" dirty="0">
                <a:solidFill>
                  <a:schemeClr val="tx1"/>
                </a:solidFill>
                <a:latin typeface="+mj-lt"/>
              </a:rPr>
              <a:t>6</a:t>
            </a:r>
            <a:r>
              <a:rPr lang="en-US" sz="1400" b="1" i="0" dirty="0">
                <a:solidFill>
                  <a:schemeClr val="tx1"/>
                </a:solidFill>
                <a:effectLst/>
                <a:latin typeface="+mj-lt"/>
              </a:rPr>
              <a:t>days and almost 7years</a:t>
            </a:r>
            <a:r>
              <a:rPr lang="en-US" sz="1400" i="0" dirty="0">
                <a:solidFill>
                  <a:schemeClr val="tx1"/>
                </a:solidFill>
                <a:effectLst/>
                <a:latin typeface="+mj-lt"/>
              </a:rPr>
              <a:t>, with </a:t>
            </a:r>
            <a:r>
              <a:rPr lang="en-US" sz="1400" b="1" i="0" dirty="0">
                <a:solidFill>
                  <a:schemeClr val="tx1"/>
                </a:solidFill>
                <a:effectLst/>
                <a:latin typeface="+mj-lt"/>
              </a:rPr>
              <a:t>mean age = 2.34 years</a:t>
            </a:r>
          </a:p>
        </p:txBody>
      </p:sp>
      <p:pic>
        <p:nvPicPr>
          <p:cNvPr id="7" name="Image 6">
            <a:extLst>
              <a:ext uri="{FF2B5EF4-FFF2-40B4-BE49-F238E27FC236}">
                <a16:creationId xmlns:a16="http://schemas.microsoft.com/office/drawing/2014/main" id="{36D1680E-B432-499A-8681-B41FBB12E2E8}"/>
              </a:ext>
            </a:extLst>
          </p:cNvPr>
          <p:cNvPicPr>
            <a:picLocks noChangeAspect="1"/>
          </p:cNvPicPr>
          <p:nvPr/>
        </p:nvPicPr>
        <p:blipFill>
          <a:blip r:embed="rId3"/>
          <a:stretch>
            <a:fillRect/>
          </a:stretch>
        </p:blipFill>
        <p:spPr>
          <a:xfrm>
            <a:off x="4823615" y="1466410"/>
            <a:ext cx="3731241" cy="3068769"/>
          </a:xfrm>
          <a:prstGeom prst="rect">
            <a:avLst/>
          </a:prstGeom>
        </p:spPr>
      </p:pic>
    </p:spTree>
    <p:extLst>
      <p:ext uri="{BB962C8B-B14F-4D97-AF65-F5344CB8AC3E}">
        <p14:creationId xmlns:p14="http://schemas.microsoft.com/office/powerpoint/2010/main" val="1419617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088EFF5-F462-493F-A0A9-B6A900ECBDAA}"/>
              </a:ext>
            </a:extLst>
          </p:cNvPr>
          <p:cNvPicPr>
            <a:picLocks noChangeAspect="1"/>
          </p:cNvPicPr>
          <p:nvPr/>
        </p:nvPicPr>
        <p:blipFill>
          <a:blip r:embed="rId3"/>
          <a:stretch>
            <a:fillRect/>
          </a:stretch>
        </p:blipFill>
        <p:spPr>
          <a:xfrm>
            <a:off x="1295493" y="1380806"/>
            <a:ext cx="5686425" cy="1485900"/>
          </a:xfrm>
          <a:prstGeom prst="rect">
            <a:avLst/>
          </a:prstGeom>
        </p:spPr>
      </p:pic>
      <p:sp>
        <p:nvSpPr>
          <p:cNvPr id="6" name="Titre 1">
            <a:extLst>
              <a:ext uri="{FF2B5EF4-FFF2-40B4-BE49-F238E27FC236}">
                <a16:creationId xmlns:a16="http://schemas.microsoft.com/office/drawing/2014/main" id="{27CDBE3D-B561-4E8E-9FCA-887638509320}"/>
              </a:ext>
            </a:extLst>
          </p:cNvPr>
          <p:cNvSpPr>
            <a:spLocks noGrp="1"/>
          </p:cNvSpPr>
          <p:nvPr>
            <p:ph type="title"/>
          </p:nvPr>
        </p:nvSpPr>
        <p:spPr>
          <a:xfrm>
            <a:off x="311700" y="445025"/>
            <a:ext cx="8520600" cy="572700"/>
          </a:xfrm>
        </p:spPr>
        <p:txBody>
          <a:bodyPr/>
          <a:lstStyle/>
          <a:p>
            <a:pPr algn="ctr"/>
            <a:r>
              <a:rPr lang="en-US" dirty="0"/>
              <a:t>Pretrained lightweight OpenPose model (2)</a:t>
            </a:r>
          </a:p>
        </p:txBody>
      </p:sp>
      <p:sp>
        <p:nvSpPr>
          <p:cNvPr id="9" name="Espace réservé du texte 2">
            <a:extLst>
              <a:ext uri="{FF2B5EF4-FFF2-40B4-BE49-F238E27FC236}">
                <a16:creationId xmlns:a16="http://schemas.microsoft.com/office/drawing/2014/main" id="{8D1D6605-9AB4-4763-8BF0-FD29C612CD52}"/>
              </a:ext>
            </a:extLst>
          </p:cNvPr>
          <p:cNvSpPr>
            <a:spLocks noGrp="1"/>
          </p:cNvSpPr>
          <p:nvPr>
            <p:ph type="body" idx="1"/>
          </p:nvPr>
        </p:nvSpPr>
        <p:spPr>
          <a:xfrm>
            <a:off x="2054583" y="3547136"/>
            <a:ext cx="4168247" cy="1540364"/>
          </a:xfrm>
        </p:spPr>
        <p:txBody>
          <a:bodyPr/>
          <a:lstStyle/>
          <a:p>
            <a:pPr>
              <a:buClrTx/>
            </a:pPr>
            <a:r>
              <a:rPr lang="en-US" sz="1600" dirty="0">
                <a:solidFill>
                  <a:schemeClr val="tx1"/>
                </a:solidFill>
                <a:latin typeface="+mj-lt"/>
              </a:rPr>
              <a:t>Bad results</a:t>
            </a:r>
          </a:p>
          <a:p>
            <a:pPr>
              <a:buClrTx/>
            </a:pPr>
            <a:r>
              <a:rPr lang="en-US" sz="1600" i="0" dirty="0">
                <a:solidFill>
                  <a:schemeClr val="tx1"/>
                </a:solidFill>
                <a:effectLst/>
                <a:latin typeface="+mj-lt"/>
              </a:rPr>
              <a:t>PAFs are not sufficient</a:t>
            </a:r>
          </a:p>
          <a:p>
            <a:pPr>
              <a:buClrTx/>
            </a:pPr>
            <a:r>
              <a:rPr lang="en-US" sz="1600" dirty="0">
                <a:solidFill>
                  <a:schemeClr val="tx1"/>
                </a:solidFill>
                <a:latin typeface="+mj-lt"/>
              </a:rPr>
              <a:t>Model may be way too complex for Guinee images</a:t>
            </a:r>
            <a:endParaRPr lang="en-US" sz="1600" i="0" dirty="0">
              <a:solidFill>
                <a:schemeClr val="tx1"/>
              </a:solidFill>
              <a:effectLst/>
              <a:latin typeface="+mj-lt"/>
            </a:endParaRPr>
          </a:p>
        </p:txBody>
      </p:sp>
    </p:spTree>
    <p:extLst>
      <p:ext uri="{BB962C8B-B14F-4D97-AF65-F5344CB8AC3E}">
        <p14:creationId xmlns:p14="http://schemas.microsoft.com/office/powerpoint/2010/main" val="20687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311700" y="445025"/>
            <a:ext cx="8520600" cy="572700"/>
          </a:xfrm>
        </p:spPr>
        <p:txBody>
          <a:bodyPr/>
          <a:lstStyle/>
          <a:p>
            <a:pPr algn="ctr"/>
            <a:r>
              <a:rPr lang="en-US" dirty="0"/>
              <a:t>Pretrained lightweight OpenPose model (3)</a:t>
            </a:r>
          </a:p>
        </p:txBody>
      </p:sp>
      <p:pic>
        <p:nvPicPr>
          <p:cNvPr id="6" name="Image 5">
            <a:extLst>
              <a:ext uri="{FF2B5EF4-FFF2-40B4-BE49-F238E27FC236}">
                <a16:creationId xmlns:a16="http://schemas.microsoft.com/office/drawing/2014/main" id="{7AC05C41-62C6-4884-B178-7E059164CDA5}"/>
              </a:ext>
            </a:extLst>
          </p:cNvPr>
          <p:cNvPicPr>
            <a:picLocks noChangeAspect="1"/>
          </p:cNvPicPr>
          <p:nvPr/>
        </p:nvPicPr>
        <p:blipFill>
          <a:blip r:embed="rId3"/>
          <a:stretch>
            <a:fillRect/>
          </a:stretch>
        </p:blipFill>
        <p:spPr>
          <a:xfrm>
            <a:off x="0" y="1314132"/>
            <a:ext cx="9144000" cy="2331493"/>
          </a:xfrm>
          <a:prstGeom prst="rect">
            <a:avLst/>
          </a:prstGeom>
        </p:spPr>
      </p:pic>
      <p:sp>
        <p:nvSpPr>
          <p:cNvPr id="8" name="ZoneTexte 7">
            <a:extLst>
              <a:ext uri="{FF2B5EF4-FFF2-40B4-BE49-F238E27FC236}">
                <a16:creationId xmlns:a16="http://schemas.microsoft.com/office/drawing/2014/main" id="{E1B2A7D7-CDF8-4027-B9E2-CDFC11A9BBE0}"/>
              </a:ext>
            </a:extLst>
          </p:cNvPr>
          <p:cNvSpPr txBox="1"/>
          <p:nvPr/>
        </p:nvSpPr>
        <p:spPr>
          <a:xfrm>
            <a:off x="678128" y="4125774"/>
            <a:ext cx="6004970" cy="954107"/>
          </a:xfrm>
          <a:prstGeom prst="rect">
            <a:avLst/>
          </a:prstGeom>
          <a:noFill/>
        </p:spPr>
        <p:txBody>
          <a:bodyPr wrap="square">
            <a:spAutoFit/>
          </a:bodyPr>
          <a:lstStyle/>
          <a:p>
            <a:pPr algn="l">
              <a:buFont typeface="+mj-lt"/>
              <a:buAutoNum type="arabicPeriod"/>
            </a:pPr>
            <a:r>
              <a:rPr lang="en-US" b="1" i="0" dirty="0">
                <a:solidFill>
                  <a:srgbClr val="000000"/>
                </a:solidFill>
                <a:effectLst/>
                <a:latin typeface="+mj-lt"/>
              </a:rPr>
              <a:t>Baseline_1</a:t>
            </a:r>
            <a:r>
              <a:rPr lang="en-US" b="0" i="0" dirty="0">
                <a:solidFill>
                  <a:srgbClr val="000000"/>
                </a:solidFill>
                <a:effectLst/>
                <a:latin typeface="+mj-lt"/>
              </a:rPr>
              <a:t> : Inference model stops halfway through Mobilenet_v1.</a:t>
            </a:r>
          </a:p>
          <a:p>
            <a:pPr algn="l">
              <a:buFont typeface="+mj-lt"/>
              <a:buAutoNum type="arabicPeriod"/>
            </a:pPr>
            <a:r>
              <a:rPr lang="en-US" b="1" i="0" dirty="0">
                <a:solidFill>
                  <a:srgbClr val="000000"/>
                </a:solidFill>
                <a:effectLst/>
                <a:latin typeface="+mj-lt"/>
              </a:rPr>
              <a:t>Baseline_2</a:t>
            </a:r>
            <a:r>
              <a:rPr lang="en-US" b="0" i="0" dirty="0">
                <a:solidFill>
                  <a:srgbClr val="000000"/>
                </a:solidFill>
                <a:effectLst/>
                <a:latin typeface="+mj-lt"/>
              </a:rPr>
              <a:t> : Inference model stops at the end of Mobilenet_v1.</a:t>
            </a:r>
          </a:p>
          <a:p>
            <a:pPr algn="l">
              <a:buFont typeface="+mj-lt"/>
              <a:buAutoNum type="arabicPeriod"/>
            </a:pPr>
            <a:r>
              <a:rPr lang="en-US" b="1" i="0" dirty="0">
                <a:solidFill>
                  <a:srgbClr val="000000"/>
                </a:solidFill>
                <a:effectLst/>
                <a:latin typeface="+mj-lt"/>
              </a:rPr>
              <a:t>Baseline_3</a:t>
            </a:r>
            <a:r>
              <a:rPr lang="en-US" b="0" i="0" dirty="0">
                <a:solidFill>
                  <a:srgbClr val="000000"/>
                </a:solidFill>
                <a:effectLst/>
                <a:latin typeface="+mj-lt"/>
              </a:rPr>
              <a:t> : Inference model stops after CPM.</a:t>
            </a:r>
          </a:p>
          <a:p>
            <a:pPr algn="l">
              <a:buFont typeface="+mj-lt"/>
              <a:buAutoNum type="arabicPeriod"/>
            </a:pPr>
            <a:r>
              <a:rPr lang="en-US" b="1" i="0" dirty="0">
                <a:solidFill>
                  <a:srgbClr val="000000"/>
                </a:solidFill>
                <a:effectLst/>
                <a:latin typeface="+mj-lt"/>
              </a:rPr>
              <a:t>Baseline_4</a:t>
            </a:r>
            <a:r>
              <a:rPr lang="en-US" b="0" i="0" dirty="0">
                <a:solidFill>
                  <a:srgbClr val="000000"/>
                </a:solidFill>
                <a:effectLst/>
                <a:latin typeface="+mj-lt"/>
              </a:rPr>
              <a:t> : Inference model stops after halfway through Initial Stage.</a:t>
            </a:r>
          </a:p>
        </p:txBody>
      </p:sp>
      <p:sp>
        <p:nvSpPr>
          <p:cNvPr id="10" name="ZoneTexte 9">
            <a:extLst>
              <a:ext uri="{FF2B5EF4-FFF2-40B4-BE49-F238E27FC236}">
                <a16:creationId xmlns:a16="http://schemas.microsoft.com/office/drawing/2014/main" id="{B746A945-6508-481D-B88A-ABD1F23D560F}"/>
              </a:ext>
            </a:extLst>
          </p:cNvPr>
          <p:cNvSpPr txBox="1"/>
          <p:nvPr/>
        </p:nvSpPr>
        <p:spPr>
          <a:xfrm>
            <a:off x="311700" y="3645625"/>
            <a:ext cx="8103793" cy="523220"/>
          </a:xfrm>
          <a:prstGeom prst="rect">
            <a:avLst/>
          </a:prstGeom>
          <a:noFill/>
        </p:spPr>
        <p:txBody>
          <a:bodyPr wrap="square">
            <a:spAutoFit/>
          </a:bodyPr>
          <a:lstStyle/>
          <a:p>
            <a:r>
              <a:rPr lang="en-US" b="0" i="0" dirty="0">
                <a:solidFill>
                  <a:srgbClr val="000000"/>
                </a:solidFill>
                <a:effectLst/>
                <a:latin typeface="+mj-lt"/>
              </a:rPr>
              <a:t>We created </a:t>
            </a:r>
            <a:r>
              <a:rPr lang="en-US" b="1" i="0" dirty="0">
                <a:solidFill>
                  <a:srgbClr val="000000"/>
                </a:solidFill>
                <a:effectLst/>
                <a:latin typeface="+mj-lt"/>
              </a:rPr>
              <a:t>4 models</a:t>
            </a:r>
            <a:r>
              <a:rPr lang="en-US" b="0" i="0" dirty="0">
                <a:solidFill>
                  <a:srgbClr val="000000"/>
                </a:solidFill>
                <a:effectLst/>
                <a:latin typeface="+mj-lt"/>
              </a:rPr>
              <a:t> with same regression part but with </a:t>
            </a:r>
            <a:r>
              <a:rPr lang="en-US" b="1" i="0" dirty="0">
                <a:solidFill>
                  <a:srgbClr val="000000"/>
                </a:solidFill>
                <a:effectLst/>
                <a:latin typeface="+mj-lt"/>
              </a:rPr>
              <a:t>different inference models</a:t>
            </a:r>
            <a:r>
              <a:rPr lang="en-US" b="0" i="0" dirty="0">
                <a:solidFill>
                  <a:srgbClr val="000000"/>
                </a:solidFill>
                <a:effectLst/>
                <a:latin typeface="+mj-lt"/>
              </a:rPr>
              <a:t>, each one will stop in one of those 4 steps:</a:t>
            </a:r>
            <a:endParaRPr lang="en-US" dirty="0">
              <a:latin typeface="+mj-lt"/>
            </a:endParaRPr>
          </a:p>
        </p:txBody>
      </p:sp>
      <p:sp>
        <p:nvSpPr>
          <p:cNvPr id="11" name="Rectangle 10">
            <a:extLst>
              <a:ext uri="{FF2B5EF4-FFF2-40B4-BE49-F238E27FC236}">
                <a16:creationId xmlns:a16="http://schemas.microsoft.com/office/drawing/2014/main" id="{62AEF6FF-639A-4138-BA0A-483135665D82}"/>
              </a:ext>
            </a:extLst>
          </p:cNvPr>
          <p:cNvSpPr/>
          <p:nvPr/>
        </p:nvSpPr>
        <p:spPr>
          <a:xfrm>
            <a:off x="7345883" y="1405929"/>
            <a:ext cx="1663103" cy="1223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cs typeface="Calibri" panose="020F0502020204030204" pitchFamily="34" charset="0"/>
              </a:rPr>
              <a:t>Halfway through Initial Stage</a:t>
            </a:r>
          </a:p>
        </p:txBody>
      </p:sp>
    </p:spTree>
    <p:extLst>
      <p:ext uri="{BB962C8B-B14F-4D97-AF65-F5344CB8AC3E}">
        <p14:creationId xmlns:p14="http://schemas.microsoft.com/office/powerpoint/2010/main" val="1845550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5B73E47-31BD-4827-96F4-5B9599FFFE65}"/>
              </a:ext>
            </a:extLst>
          </p:cNvPr>
          <p:cNvSpPr>
            <a:spLocks noGrp="1"/>
          </p:cNvSpPr>
          <p:nvPr>
            <p:ph type="title"/>
          </p:nvPr>
        </p:nvSpPr>
        <p:spPr>
          <a:xfrm>
            <a:off x="311700" y="445025"/>
            <a:ext cx="8520600" cy="572700"/>
          </a:xfrm>
        </p:spPr>
        <p:txBody>
          <a:bodyPr/>
          <a:lstStyle/>
          <a:p>
            <a:pPr algn="ctr"/>
            <a:r>
              <a:rPr lang="en-US" dirty="0"/>
              <a:t>Results</a:t>
            </a:r>
          </a:p>
        </p:txBody>
      </p:sp>
      <p:pic>
        <p:nvPicPr>
          <p:cNvPr id="5" name="Image 4">
            <a:extLst>
              <a:ext uri="{FF2B5EF4-FFF2-40B4-BE49-F238E27FC236}">
                <a16:creationId xmlns:a16="http://schemas.microsoft.com/office/drawing/2014/main" id="{77FE842A-F71A-4211-835C-EE42F81C7AB8}"/>
              </a:ext>
            </a:extLst>
          </p:cNvPr>
          <p:cNvPicPr>
            <a:picLocks noChangeAspect="1"/>
          </p:cNvPicPr>
          <p:nvPr/>
        </p:nvPicPr>
        <p:blipFill rotWithShape="1">
          <a:blip r:embed="rId3"/>
          <a:srcRect l="3798" t="497"/>
          <a:stretch/>
        </p:blipFill>
        <p:spPr>
          <a:xfrm>
            <a:off x="1313298" y="1383202"/>
            <a:ext cx="6199599" cy="2863541"/>
          </a:xfrm>
          <a:prstGeom prst="rect">
            <a:avLst/>
          </a:prstGeom>
        </p:spPr>
      </p:pic>
      <p:sp>
        <p:nvSpPr>
          <p:cNvPr id="11" name="Rectangle 10">
            <a:extLst>
              <a:ext uri="{FF2B5EF4-FFF2-40B4-BE49-F238E27FC236}">
                <a16:creationId xmlns:a16="http://schemas.microsoft.com/office/drawing/2014/main" id="{35D6B8A1-64CD-4576-8091-5E14D011EC70}"/>
              </a:ext>
            </a:extLst>
          </p:cNvPr>
          <p:cNvSpPr/>
          <p:nvPr/>
        </p:nvSpPr>
        <p:spPr>
          <a:xfrm>
            <a:off x="1313298" y="2012907"/>
            <a:ext cx="6199599" cy="276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A85CC7-0721-46D7-89A7-E803EF642BBD}"/>
              </a:ext>
            </a:extLst>
          </p:cNvPr>
          <p:cNvSpPr/>
          <p:nvPr/>
        </p:nvSpPr>
        <p:spPr>
          <a:xfrm>
            <a:off x="1313298" y="3294499"/>
            <a:ext cx="6199599" cy="2761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5220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AA68D48-74C6-4CF0-BF1B-7448833B1163}"/>
              </a:ext>
            </a:extLst>
          </p:cNvPr>
          <p:cNvSpPr>
            <a:spLocks noGrp="1"/>
          </p:cNvSpPr>
          <p:nvPr>
            <p:ph type="title"/>
          </p:nvPr>
        </p:nvSpPr>
        <p:spPr>
          <a:xfrm>
            <a:off x="311700" y="445025"/>
            <a:ext cx="8520600" cy="572700"/>
          </a:xfrm>
        </p:spPr>
        <p:txBody>
          <a:bodyPr/>
          <a:lstStyle/>
          <a:p>
            <a:pPr algn="ctr"/>
            <a:r>
              <a:rPr lang="en-US" dirty="0"/>
              <a:t>Mobilenet_v1 (2)</a:t>
            </a:r>
          </a:p>
        </p:txBody>
      </p:sp>
      <p:pic>
        <p:nvPicPr>
          <p:cNvPr id="9" name="Image 8">
            <a:extLst>
              <a:ext uri="{FF2B5EF4-FFF2-40B4-BE49-F238E27FC236}">
                <a16:creationId xmlns:a16="http://schemas.microsoft.com/office/drawing/2014/main" id="{0C823527-0865-46C1-85EA-A2A97F41125B}"/>
              </a:ext>
            </a:extLst>
          </p:cNvPr>
          <p:cNvPicPr>
            <a:picLocks noChangeAspect="1"/>
          </p:cNvPicPr>
          <p:nvPr/>
        </p:nvPicPr>
        <p:blipFill>
          <a:blip r:embed="rId3"/>
          <a:stretch>
            <a:fillRect/>
          </a:stretch>
        </p:blipFill>
        <p:spPr>
          <a:xfrm>
            <a:off x="1714340" y="2228697"/>
            <a:ext cx="5715320" cy="2469778"/>
          </a:xfrm>
          <a:prstGeom prst="rect">
            <a:avLst/>
          </a:prstGeom>
        </p:spPr>
      </p:pic>
    </p:spTree>
    <p:extLst>
      <p:ext uri="{BB962C8B-B14F-4D97-AF65-F5344CB8AC3E}">
        <p14:creationId xmlns:p14="http://schemas.microsoft.com/office/powerpoint/2010/main" val="338313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68825"/>
            <a:ext cx="8520600" cy="5727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fr" dirty="0">
                <a:solidFill>
                  <a:srgbClr val="000000"/>
                </a:solidFill>
              </a:rPr>
              <a:t>Challenges</a:t>
            </a:r>
            <a:endParaRPr dirty="0">
              <a:solidFill>
                <a:srgbClr val="000000"/>
              </a:solidFill>
            </a:endParaRPr>
          </a:p>
        </p:txBody>
      </p:sp>
      <p:sp>
        <p:nvSpPr>
          <p:cNvPr id="10" name="ZoneTexte 9">
            <a:extLst>
              <a:ext uri="{FF2B5EF4-FFF2-40B4-BE49-F238E27FC236}">
                <a16:creationId xmlns:a16="http://schemas.microsoft.com/office/drawing/2014/main" id="{2B7621A4-D746-41DE-9D62-CADEC3315EB6}"/>
              </a:ext>
            </a:extLst>
          </p:cNvPr>
          <p:cNvSpPr txBox="1"/>
          <p:nvPr/>
        </p:nvSpPr>
        <p:spPr>
          <a:xfrm>
            <a:off x="392350" y="1425463"/>
            <a:ext cx="6896910" cy="369332"/>
          </a:xfrm>
          <a:prstGeom prst="rect">
            <a:avLst/>
          </a:prstGeom>
          <a:noFill/>
        </p:spPr>
        <p:txBody>
          <a:bodyPr wrap="square">
            <a:spAutoFit/>
          </a:bodyPr>
          <a:lstStyle/>
          <a:p>
            <a:pPr algn="l"/>
            <a:r>
              <a:rPr lang="en-US" sz="1800" b="0" i="0" dirty="0">
                <a:solidFill>
                  <a:srgbClr val="000000"/>
                </a:solidFill>
                <a:effectLst/>
                <a:latin typeface="Helvetica Neue"/>
              </a:rPr>
              <a:t>The </a:t>
            </a:r>
            <a:r>
              <a:rPr lang="en-US" sz="1800" b="1" i="0" dirty="0">
                <a:solidFill>
                  <a:srgbClr val="000000"/>
                </a:solidFill>
                <a:effectLst/>
                <a:latin typeface="Helvetica Neue"/>
              </a:rPr>
              <a:t>model must learn image representations</a:t>
            </a:r>
            <a:r>
              <a:rPr lang="en-US" sz="1800" b="0" i="0" dirty="0">
                <a:solidFill>
                  <a:srgbClr val="000000"/>
                </a:solidFill>
                <a:effectLst/>
                <a:latin typeface="Helvetica Neue"/>
              </a:rPr>
              <a:t>:</a:t>
            </a:r>
          </a:p>
        </p:txBody>
      </p:sp>
      <p:sp>
        <p:nvSpPr>
          <p:cNvPr id="11" name="ZoneTexte 10">
            <a:extLst>
              <a:ext uri="{FF2B5EF4-FFF2-40B4-BE49-F238E27FC236}">
                <a16:creationId xmlns:a16="http://schemas.microsoft.com/office/drawing/2014/main" id="{EB16BC8C-D53A-4ACF-B9F3-0C9C3231C0F1}"/>
              </a:ext>
            </a:extLst>
          </p:cNvPr>
          <p:cNvSpPr txBox="1"/>
          <p:nvPr/>
        </p:nvSpPr>
        <p:spPr>
          <a:xfrm>
            <a:off x="680785" y="3386729"/>
            <a:ext cx="7530404" cy="707886"/>
          </a:xfrm>
          <a:prstGeom prst="rect">
            <a:avLst/>
          </a:prstGeom>
          <a:noFill/>
        </p:spPr>
        <p:txBody>
          <a:bodyPr wrap="square">
            <a:spAutoFit/>
          </a:bodyPr>
          <a:lstStyle/>
          <a:p>
            <a:r>
              <a:rPr lang="en-US" sz="2000" b="1" i="0" dirty="0">
                <a:solidFill>
                  <a:srgbClr val="000000"/>
                </a:solidFill>
                <a:effectLst/>
                <a:latin typeface="Helvetica Neue"/>
              </a:rPr>
              <a:t>The initial idea </a:t>
            </a:r>
            <a:r>
              <a:rPr lang="en-US" sz="2000" b="1" dirty="0">
                <a:latin typeface="Helvetica Neue"/>
              </a:rPr>
              <a:t>was</a:t>
            </a:r>
            <a:r>
              <a:rPr lang="en-US" sz="2000" b="1" i="0" dirty="0">
                <a:solidFill>
                  <a:srgbClr val="000000"/>
                </a:solidFill>
                <a:effectLst/>
                <a:latin typeface="Helvetica Neue"/>
              </a:rPr>
              <a:t> to use a model trained for a similar task </a:t>
            </a:r>
            <a:r>
              <a:rPr lang="en-US" sz="2000" i="0" dirty="0">
                <a:solidFill>
                  <a:srgbClr val="000000"/>
                </a:solidFill>
                <a:effectLst/>
                <a:latin typeface="Helvetica Neue"/>
              </a:rPr>
              <a:t>and</a:t>
            </a:r>
            <a:r>
              <a:rPr lang="en-US" sz="2000" b="1" i="0" dirty="0">
                <a:solidFill>
                  <a:srgbClr val="000000"/>
                </a:solidFill>
                <a:effectLst/>
                <a:latin typeface="Helvetica Neue"/>
              </a:rPr>
              <a:t> </a:t>
            </a:r>
            <a:r>
              <a:rPr lang="en-US" sz="2000" i="0" dirty="0">
                <a:solidFill>
                  <a:srgbClr val="000000"/>
                </a:solidFill>
                <a:effectLst/>
                <a:latin typeface="Helvetica Neue"/>
              </a:rPr>
              <a:t>with a </a:t>
            </a:r>
            <a:r>
              <a:rPr lang="en-US" sz="2000" b="1" i="0" dirty="0">
                <a:solidFill>
                  <a:srgbClr val="000000"/>
                </a:solidFill>
                <a:effectLst/>
                <a:latin typeface="Helvetica Neue"/>
              </a:rPr>
              <a:t>large dataset.</a:t>
            </a:r>
            <a:r>
              <a:rPr lang="en-US" sz="2000" b="0" i="0" dirty="0">
                <a:solidFill>
                  <a:srgbClr val="000000"/>
                </a:solidFill>
                <a:effectLst/>
                <a:latin typeface="Helvetica Neue"/>
              </a:rPr>
              <a:t> </a:t>
            </a:r>
            <a:endParaRPr lang="en-US" sz="2000" dirty="0">
              <a:latin typeface="STIXMathJax_Main"/>
            </a:endParaRPr>
          </a:p>
        </p:txBody>
      </p:sp>
      <p:sp>
        <p:nvSpPr>
          <p:cNvPr id="13" name="ZoneTexte 12">
            <a:extLst>
              <a:ext uri="{FF2B5EF4-FFF2-40B4-BE49-F238E27FC236}">
                <a16:creationId xmlns:a16="http://schemas.microsoft.com/office/drawing/2014/main" id="{9BDE012D-B067-4FFE-BEAD-9CA033C9868C}"/>
              </a:ext>
            </a:extLst>
          </p:cNvPr>
          <p:cNvSpPr txBox="1"/>
          <p:nvPr/>
        </p:nvSpPr>
        <p:spPr>
          <a:xfrm>
            <a:off x="1790238" y="4178443"/>
            <a:ext cx="531149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Helvetica Neue"/>
                <a:sym typeface="Wingdings" panose="05000000000000000000" pitchFamily="2" charset="2"/>
              </a:rPr>
              <a:t></a:t>
            </a:r>
            <a:r>
              <a:rPr kumimoji="0" lang="en-US" sz="2000" b="0" i="0" u="none" strike="noStrike" kern="0" cap="none" spc="0" normalizeH="0" baseline="0" noProof="0" dirty="0">
                <a:ln>
                  <a:noFill/>
                </a:ln>
                <a:solidFill>
                  <a:srgbClr val="000000"/>
                </a:solidFill>
                <a:effectLst/>
                <a:uLnTx/>
                <a:uFillTx/>
                <a:latin typeface="Helvetica Neue"/>
                <a:cs typeface="Arial"/>
                <a:sym typeface="Arial"/>
              </a:rPr>
              <a:t> The similar task is </a:t>
            </a:r>
            <a:r>
              <a:rPr kumimoji="0" lang="en-US" sz="2000" b="1" i="0" u="none" strike="noStrike" kern="0" cap="none" spc="0" normalizeH="0" baseline="0" noProof="0" dirty="0">
                <a:ln>
                  <a:noFill/>
                </a:ln>
                <a:solidFill>
                  <a:srgbClr val="FF0000"/>
                </a:solidFill>
                <a:effectLst/>
                <a:uLnTx/>
                <a:uFillTx/>
                <a:latin typeface="Helvetica Neue"/>
                <a:cs typeface="Arial"/>
                <a:sym typeface="Arial"/>
              </a:rPr>
              <a:t>Pose estimation</a:t>
            </a:r>
            <a:r>
              <a:rPr kumimoji="0" lang="en-US" sz="2000" b="1" i="0" u="none" strike="noStrike" kern="0" cap="none" spc="0" normalizeH="0" baseline="0" noProof="0" dirty="0">
                <a:ln>
                  <a:noFill/>
                </a:ln>
                <a:solidFill>
                  <a:srgbClr val="000000"/>
                </a:solidFill>
                <a:effectLst/>
                <a:uLnTx/>
                <a:uFillTx/>
                <a:latin typeface="Helvetica Neue"/>
                <a:cs typeface="Arial"/>
                <a:sym typeface="Arial"/>
              </a:rPr>
              <a:t>.</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ZoneTexte 14">
            <a:extLst>
              <a:ext uri="{FF2B5EF4-FFF2-40B4-BE49-F238E27FC236}">
                <a16:creationId xmlns:a16="http://schemas.microsoft.com/office/drawing/2014/main" id="{DDFA544B-AC07-48B1-9A72-3F5554EC3525}"/>
              </a:ext>
            </a:extLst>
          </p:cNvPr>
          <p:cNvSpPr txBox="1"/>
          <p:nvPr/>
        </p:nvSpPr>
        <p:spPr>
          <a:xfrm>
            <a:off x="680785" y="1910972"/>
            <a:ext cx="5501743" cy="369332"/>
          </a:xfrm>
          <a:prstGeom prst="rect">
            <a:avLst/>
          </a:prstGeom>
          <a:noFill/>
        </p:spPr>
        <p:txBody>
          <a:bodyPr wrap="square">
            <a:spAutoFit/>
          </a:bodyPr>
          <a:lstStyle/>
          <a:p>
            <a:pPr marL="285750" indent="-285750" algn="l">
              <a:buFont typeface="Arial" panose="020B0604020202020204" pitchFamily="34" charset="0"/>
              <a:buChar char="•"/>
            </a:pPr>
            <a:r>
              <a:rPr lang="en-US" sz="1800" b="1" i="0" dirty="0">
                <a:solidFill>
                  <a:srgbClr val="000000"/>
                </a:solidFill>
                <a:effectLst/>
                <a:latin typeface="+mn-lt"/>
              </a:rPr>
              <a:t>Invariant</a:t>
            </a:r>
            <a:r>
              <a:rPr lang="en-US" sz="1800" b="0" i="0" dirty="0">
                <a:solidFill>
                  <a:srgbClr val="000000"/>
                </a:solidFill>
                <a:effectLst/>
                <a:latin typeface="+mn-lt"/>
              </a:rPr>
              <a:t> to the aforementioned </a:t>
            </a:r>
            <a:r>
              <a:rPr lang="en-US" sz="1800" b="1" i="0" dirty="0">
                <a:solidFill>
                  <a:srgbClr val="000000"/>
                </a:solidFill>
                <a:effectLst/>
                <a:latin typeface="+mn-lt"/>
              </a:rPr>
              <a:t>variations</a:t>
            </a:r>
            <a:r>
              <a:rPr lang="en-US" sz="1800" b="0" i="0" dirty="0">
                <a:solidFill>
                  <a:srgbClr val="000000"/>
                </a:solidFill>
                <a:effectLst/>
                <a:latin typeface="+mn-lt"/>
              </a:rPr>
              <a:t>.</a:t>
            </a:r>
          </a:p>
        </p:txBody>
      </p:sp>
      <p:sp>
        <p:nvSpPr>
          <p:cNvPr id="17" name="ZoneTexte 16">
            <a:extLst>
              <a:ext uri="{FF2B5EF4-FFF2-40B4-BE49-F238E27FC236}">
                <a16:creationId xmlns:a16="http://schemas.microsoft.com/office/drawing/2014/main" id="{D4B14E3C-0BD3-40D1-99BF-615C59CFDAC7}"/>
              </a:ext>
            </a:extLst>
          </p:cNvPr>
          <p:cNvSpPr txBox="1"/>
          <p:nvPr/>
        </p:nvSpPr>
        <p:spPr>
          <a:xfrm>
            <a:off x="680785" y="2260512"/>
            <a:ext cx="5501743" cy="369332"/>
          </a:xfrm>
          <a:prstGeom prst="rect">
            <a:avLst/>
          </a:prstGeom>
          <a:noFill/>
        </p:spPr>
        <p:txBody>
          <a:bodyPr wrap="square">
            <a:spAutoFit/>
          </a:bodyPr>
          <a:lstStyle/>
          <a:p>
            <a:pPr marL="285750" indent="-285750" algn="l">
              <a:buFont typeface="Arial" panose="020B0604020202020204" pitchFamily="34" charset="0"/>
              <a:buChar char="•"/>
            </a:pPr>
            <a:r>
              <a:rPr lang="en-US" sz="1800" b="0" i="0" dirty="0">
                <a:solidFill>
                  <a:srgbClr val="000000"/>
                </a:solidFill>
                <a:effectLst/>
                <a:latin typeface="+mn-lt"/>
              </a:rPr>
              <a:t>Retaining the </a:t>
            </a:r>
            <a:r>
              <a:rPr lang="en-US" sz="1800" b="1" i="0" dirty="0">
                <a:solidFill>
                  <a:srgbClr val="000000"/>
                </a:solidFill>
                <a:effectLst/>
                <a:latin typeface="+mn-lt"/>
              </a:rPr>
              <a:t>predictive attributes</a:t>
            </a:r>
            <a:r>
              <a:rPr lang="en-US" sz="1800" b="0" i="0" dirty="0">
                <a:solidFill>
                  <a:srgbClr val="000000"/>
                </a:solidFill>
                <a:effectLst/>
                <a:latin typeface="+mn-lt"/>
              </a:rPr>
              <a:t>.</a:t>
            </a:r>
          </a:p>
        </p:txBody>
      </p:sp>
      <p:sp>
        <p:nvSpPr>
          <p:cNvPr id="19" name="ZoneTexte 18">
            <a:extLst>
              <a:ext uri="{FF2B5EF4-FFF2-40B4-BE49-F238E27FC236}">
                <a16:creationId xmlns:a16="http://schemas.microsoft.com/office/drawing/2014/main" id="{9E426241-74C8-4BFB-9679-27C8164BE1A7}"/>
              </a:ext>
            </a:extLst>
          </p:cNvPr>
          <p:cNvSpPr txBox="1"/>
          <p:nvPr/>
        </p:nvSpPr>
        <p:spPr>
          <a:xfrm>
            <a:off x="680785" y="2629844"/>
            <a:ext cx="6198694" cy="369332"/>
          </a:xfrm>
          <a:prstGeom prst="rect">
            <a:avLst/>
          </a:prstGeom>
          <a:noFill/>
        </p:spPr>
        <p:txBody>
          <a:bodyPr wrap="square">
            <a:spAutoFit/>
          </a:bodyPr>
          <a:lstStyle/>
          <a:p>
            <a:pPr marL="285750" indent="-285750">
              <a:buFont typeface="Arial" panose="020B0604020202020204" pitchFamily="34" charset="0"/>
              <a:buChar char="•"/>
            </a:pPr>
            <a:r>
              <a:rPr lang="en-US" sz="1800" b="1" dirty="0">
                <a:latin typeface="+mn-lt"/>
              </a:rPr>
              <a:t>Light</a:t>
            </a:r>
            <a:r>
              <a:rPr lang="en-US" sz="1800" dirty="0">
                <a:latin typeface="+mn-lt"/>
              </a:rPr>
              <a:t> enough to be deployed on </a:t>
            </a:r>
            <a:r>
              <a:rPr lang="en-US" sz="1800" b="1" dirty="0">
                <a:latin typeface="+mn-lt"/>
              </a:rPr>
              <a:t>phones. </a:t>
            </a:r>
            <a:r>
              <a:rPr lang="en-US" dirty="0">
                <a:latin typeface="+mn-lt"/>
              </a:rPr>
              <a:t>(</a:t>
            </a:r>
            <a:r>
              <a:rPr lang="en-US" dirty="0">
                <a:latin typeface="Helvetica Neue"/>
              </a:rPr>
              <a:t>Mobilenet ?)</a:t>
            </a:r>
            <a:endParaRPr lang="en-US" sz="1800" i="0" dirty="0">
              <a:solidFill>
                <a:srgbClr val="000000"/>
              </a:solidFill>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p:bldP spid="17" grpId="0"/>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E4107-38BE-4000-9009-88A9A37E90F8}"/>
              </a:ext>
            </a:extLst>
          </p:cNvPr>
          <p:cNvSpPr>
            <a:spLocks noGrp="1"/>
          </p:cNvSpPr>
          <p:nvPr>
            <p:ph type="title"/>
          </p:nvPr>
        </p:nvSpPr>
        <p:spPr/>
        <p:txBody>
          <a:bodyPr/>
          <a:lstStyle/>
          <a:p>
            <a:pPr algn="ctr"/>
            <a:r>
              <a:rPr lang="en-US" dirty="0"/>
              <a:t>Mobilenet_v2 (3)</a:t>
            </a:r>
          </a:p>
        </p:txBody>
      </p:sp>
      <p:pic>
        <p:nvPicPr>
          <p:cNvPr id="4" name="Image 3">
            <a:extLst>
              <a:ext uri="{FF2B5EF4-FFF2-40B4-BE49-F238E27FC236}">
                <a16:creationId xmlns:a16="http://schemas.microsoft.com/office/drawing/2014/main" id="{79B08FD8-659F-46DD-A5B8-47C04E897EC6}"/>
              </a:ext>
            </a:extLst>
          </p:cNvPr>
          <p:cNvPicPr>
            <a:picLocks noChangeAspect="1"/>
          </p:cNvPicPr>
          <p:nvPr/>
        </p:nvPicPr>
        <p:blipFill>
          <a:blip r:embed="rId3"/>
          <a:stretch>
            <a:fillRect/>
          </a:stretch>
        </p:blipFill>
        <p:spPr>
          <a:xfrm>
            <a:off x="2186711" y="1221246"/>
            <a:ext cx="4606854" cy="1356159"/>
          </a:xfrm>
          <a:prstGeom prst="rect">
            <a:avLst/>
          </a:prstGeom>
        </p:spPr>
      </p:pic>
      <p:pic>
        <p:nvPicPr>
          <p:cNvPr id="7" name="Image 6">
            <a:extLst>
              <a:ext uri="{FF2B5EF4-FFF2-40B4-BE49-F238E27FC236}">
                <a16:creationId xmlns:a16="http://schemas.microsoft.com/office/drawing/2014/main" id="{CBC3D775-67D4-4944-B6AC-CDA4E81EFA27}"/>
              </a:ext>
            </a:extLst>
          </p:cNvPr>
          <p:cNvPicPr>
            <a:picLocks noChangeAspect="1"/>
          </p:cNvPicPr>
          <p:nvPr/>
        </p:nvPicPr>
        <p:blipFill>
          <a:blip r:embed="rId4"/>
          <a:stretch>
            <a:fillRect/>
          </a:stretch>
        </p:blipFill>
        <p:spPr>
          <a:xfrm>
            <a:off x="969927" y="2584326"/>
            <a:ext cx="6664392" cy="2460013"/>
          </a:xfrm>
          <a:prstGeom prst="rect">
            <a:avLst/>
          </a:prstGeom>
        </p:spPr>
      </p:pic>
      <p:sp>
        <p:nvSpPr>
          <p:cNvPr id="12" name="ZoneTexte 11">
            <a:extLst>
              <a:ext uri="{FF2B5EF4-FFF2-40B4-BE49-F238E27FC236}">
                <a16:creationId xmlns:a16="http://schemas.microsoft.com/office/drawing/2014/main" id="{418F4430-1AD3-4928-9DCA-A83D32ACCB8A}"/>
              </a:ext>
            </a:extLst>
          </p:cNvPr>
          <p:cNvSpPr txBox="1"/>
          <p:nvPr/>
        </p:nvSpPr>
        <p:spPr>
          <a:xfrm>
            <a:off x="463336" y="1067357"/>
            <a:ext cx="4572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Helvetica Neue"/>
              </a:rPr>
              <a:t>2</a:t>
            </a:r>
            <a:r>
              <a:rPr kumimoji="0" lang="en-US" sz="1400" b="1" i="0" u="none" strike="noStrike" kern="0" cap="none" spc="0" normalizeH="0" baseline="0" noProof="0" dirty="0">
                <a:ln>
                  <a:noFill/>
                </a:ln>
                <a:solidFill>
                  <a:srgbClr val="000000"/>
                </a:solidFill>
                <a:effectLst/>
                <a:uLnTx/>
                <a:uFillTx/>
                <a:latin typeface="Helvetica Neue"/>
                <a:cs typeface="Arial"/>
                <a:sym typeface="Arial"/>
              </a:rPr>
              <a:t>. For (384x384):</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1419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962824-0536-4445-9E04-C17246D453BC}"/>
              </a:ext>
            </a:extLst>
          </p:cNvPr>
          <p:cNvSpPr/>
          <p:nvPr/>
        </p:nvSpPr>
        <p:spPr>
          <a:xfrm>
            <a:off x="1703625" y="1668308"/>
            <a:ext cx="1043276" cy="307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Mobilenet_v2</a:t>
            </a:r>
          </a:p>
        </p:txBody>
      </p:sp>
      <p:sp>
        <p:nvSpPr>
          <p:cNvPr id="5" name="Rectangle 4">
            <a:extLst>
              <a:ext uri="{FF2B5EF4-FFF2-40B4-BE49-F238E27FC236}">
                <a16:creationId xmlns:a16="http://schemas.microsoft.com/office/drawing/2014/main" id="{3643ED33-38BF-453B-A1CD-77DBE66FAA79}"/>
              </a:ext>
            </a:extLst>
          </p:cNvPr>
          <p:cNvSpPr/>
          <p:nvPr/>
        </p:nvSpPr>
        <p:spPr>
          <a:xfrm>
            <a:off x="3277111" y="1668307"/>
            <a:ext cx="1393082" cy="30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Regression model</a:t>
            </a:r>
          </a:p>
        </p:txBody>
      </p:sp>
      <p:cxnSp>
        <p:nvCxnSpPr>
          <p:cNvPr id="7" name="Connecteur droit avec flèche 6">
            <a:extLst>
              <a:ext uri="{FF2B5EF4-FFF2-40B4-BE49-F238E27FC236}">
                <a16:creationId xmlns:a16="http://schemas.microsoft.com/office/drawing/2014/main" id="{4B51758F-7847-4BE5-93E2-5B2E185663C4}"/>
              </a:ext>
            </a:extLst>
          </p:cNvPr>
          <p:cNvCxnSpPr>
            <a:cxnSpLocks/>
            <a:stCxn id="19" idx="3"/>
            <a:endCxn id="4" idx="1"/>
          </p:cNvCxnSpPr>
          <p:nvPr/>
        </p:nvCxnSpPr>
        <p:spPr>
          <a:xfrm>
            <a:off x="1114431" y="1822197"/>
            <a:ext cx="5891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0DF0CE30-8198-4F3E-8CD7-C3CA6C1F4196}"/>
              </a:ext>
            </a:extLst>
          </p:cNvPr>
          <p:cNvCxnSpPr>
            <a:cxnSpLocks/>
            <a:stCxn id="4" idx="3"/>
            <a:endCxn id="5" idx="1"/>
          </p:cNvCxnSpPr>
          <p:nvPr/>
        </p:nvCxnSpPr>
        <p:spPr>
          <a:xfrm>
            <a:off x="2746901" y="1822197"/>
            <a:ext cx="5302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68668F3A-B135-47CA-924C-A9E110FC88F8}"/>
              </a:ext>
            </a:extLst>
          </p:cNvPr>
          <p:cNvCxnSpPr>
            <a:cxnSpLocks/>
            <a:stCxn id="49" idx="2"/>
          </p:cNvCxnSpPr>
          <p:nvPr/>
        </p:nvCxnSpPr>
        <p:spPr>
          <a:xfrm flipH="1">
            <a:off x="3719430" y="1279404"/>
            <a:ext cx="4008" cy="3889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C5549BC6-3650-410A-A0CC-F5539474B7BF}"/>
              </a:ext>
            </a:extLst>
          </p:cNvPr>
          <p:cNvCxnSpPr>
            <a:cxnSpLocks/>
            <a:stCxn id="50" idx="2"/>
          </p:cNvCxnSpPr>
          <p:nvPr/>
        </p:nvCxnSpPr>
        <p:spPr>
          <a:xfrm>
            <a:off x="4139983" y="1279404"/>
            <a:ext cx="0" cy="3889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9F1FA662-87E2-4E2C-A3D2-63BF833E68FB}"/>
              </a:ext>
            </a:extLst>
          </p:cNvPr>
          <p:cNvCxnSpPr>
            <a:cxnSpLocks/>
            <a:stCxn id="5" idx="3"/>
            <a:endCxn id="53" idx="1"/>
          </p:cNvCxnSpPr>
          <p:nvPr/>
        </p:nvCxnSpPr>
        <p:spPr>
          <a:xfrm flipV="1">
            <a:off x="4670193" y="1627533"/>
            <a:ext cx="530209" cy="194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1791B81C-6610-4193-8936-47EE9FDEE8FB}"/>
              </a:ext>
            </a:extLst>
          </p:cNvPr>
          <p:cNvCxnSpPr>
            <a:cxnSpLocks/>
            <a:stCxn id="5" idx="3"/>
            <a:endCxn id="54" idx="1"/>
          </p:cNvCxnSpPr>
          <p:nvPr/>
        </p:nvCxnSpPr>
        <p:spPr>
          <a:xfrm>
            <a:off x="4670193" y="1822197"/>
            <a:ext cx="530209" cy="1384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ZoneTexte 18">
            <a:extLst>
              <a:ext uri="{FF2B5EF4-FFF2-40B4-BE49-F238E27FC236}">
                <a16:creationId xmlns:a16="http://schemas.microsoft.com/office/drawing/2014/main" id="{E0C53CA5-B769-4B7A-A819-F1A3785E15A4}"/>
              </a:ext>
            </a:extLst>
          </p:cNvPr>
          <p:cNvSpPr txBox="1"/>
          <p:nvPr/>
        </p:nvSpPr>
        <p:spPr>
          <a:xfrm>
            <a:off x="665269" y="1691392"/>
            <a:ext cx="449162" cy="261610"/>
          </a:xfrm>
          <a:prstGeom prst="rect">
            <a:avLst/>
          </a:prstGeom>
          <a:noFill/>
        </p:spPr>
        <p:txBody>
          <a:bodyPr wrap="none" rtlCol="0">
            <a:spAutoFit/>
          </a:bodyPr>
          <a:lstStyle/>
          <a:p>
            <a:r>
              <a:rPr lang="en-US" sz="1100" b="1" dirty="0"/>
              <a:t>IMG</a:t>
            </a:r>
            <a:endParaRPr lang="en-US" b="1" dirty="0"/>
          </a:p>
        </p:txBody>
      </p:sp>
      <p:sp>
        <p:nvSpPr>
          <p:cNvPr id="49" name="ZoneTexte 48">
            <a:extLst>
              <a:ext uri="{FF2B5EF4-FFF2-40B4-BE49-F238E27FC236}">
                <a16:creationId xmlns:a16="http://schemas.microsoft.com/office/drawing/2014/main" id="{205E16C4-5379-49B5-BAEE-A83E1F34B89E}"/>
              </a:ext>
            </a:extLst>
          </p:cNvPr>
          <p:cNvSpPr txBox="1"/>
          <p:nvPr/>
        </p:nvSpPr>
        <p:spPr>
          <a:xfrm>
            <a:off x="3478018" y="1017794"/>
            <a:ext cx="490840" cy="261610"/>
          </a:xfrm>
          <a:prstGeom prst="rect">
            <a:avLst/>
          </a:prstGeom>
          <a:noFill/>
        </p:spPr>
        <p:txBody>
          <a:bodyPr wrap="none" rtlCol="0">
            <a:spAutoFit/>
          </a:bodyPr>
          <a:lstStyle/>
          <a:p>
            <a:r>
              <a:rPr lang="en-US" sz="1100" b="1" dirty="0"/>
              <a:t>AGE</a:t>
            </a:r>
            <a:endParaRPr lang="en-US" b="1" dirty="0"/>
          </a:p>
        </p:txBody>
      </p:sp>
      <p:sp>
        <p:nvSpPr>
          <p:cNvPr id="50" name="ZoneTexte 49">
            <a:extLst>
              <a:ext uri="{FF2B5EF4-FFF2-40B4-BE49-F238E27FC236}">
                <a16:creationId xmlns:a16="http://schemas.microsoft.com/office/drawing/2014/main" id="{C7FF3B69-46EB-4C5E-89F0-EBA7593DF4C7}"/>
              </a:ext>
            </a:extLst>
          </p:cNvPr>
          <p:cNvSpPr txBox="1"/>
          <p:nvPr/>
        </p:nvSpPr>
        <p:spPr>
          <a:xfrm>
            <a:off x="3905784" y="1017794"/>
            <a:ext cx="468398" cy="261610"/>
          </a:xfrm>
          <a:prstGeom prst="rect">
            <a:avLst/>
          </a:prstGeom>
          <a:noFill/>
        </p:spPr>
        <p:txBody>
          <a:bodyPr wrap="none" rtlCol="0">
            <a:spAutoFit/>
          </a:bodyPr>
          <a:lstStyle/>
          <a:p>
            <a:r>
              <a:rPr lang="en-US" sz="1100" b="1" dirty="0"/>
              <a:t>SEX</a:t>
            </a:r>
            <a:endParaRPr lang="en-US" b="1" dirty="0"/>
          </a:p>
        </p:txBody>
      </p:sp>
      <p:sp>
        <p:nvSpPr>
          <p:cNvPr id="53" name="ZoneTexte 52">
            <a:extLst>
              <a:ext uri="{FF2B5EF4-FFF2-40B4-BE49-F238E27FC236}">
                <a16:creationId xmlns:a16="http://schemas.microsoft.com/office/drawing/2014/main" id="{F46C5F68-5355-4C65-A7AD-28C6A0BD759D}"/>
              </a:ext>
            </a:extLst>
          </p:cNvPr>
          <p:cNvSpPr txBox="1"/>
          <p:nvPr/>
        </p:nvSpPr>
        <p:spPr>
          <a:xfrm>
            <a:off x="5200402" y="1489033"/>
            <a:ext cx="1391728" cy="276999"/>
          </a:xfrm>
          <a:prstGeom prst="rect">
            <a:avLst/>
          </a:prstGeom>
          <a:noFill/>
        </p:spPr>
        <p:txBody>
          <a:bodyPr wrap="none" rtlCol="0">
            <a:spAutoFit/>
          </a:bodyPr>
          <a:lstStyle/>
          <a:p>
            <a:r>
              <a:rPr lang="en-US" sz="1200" b="1" dirty="0"/>
              <a:t>Predicted height</a:t>
            </a:r>
          </a:p>
        </p:txBody>
      </p:sp>
      <p:sp>
        <p:nvSpPr>
          <p:cNvPr id="54" name="ZoneTexte 53">
            <a:extLst>
              <a:ext uri="{FF2B5EF4-FFF2-40B4-BE49-F238E27FC236}">
                <a16:creationId xmlns:a16="http://schemas.microsoft.com/office/drawing/2014/main" id="{49FA96B2-52AA-4DED-989D-0479DEB7242E}"/>
              </a:ext>
            </a:extLst>
          </p:cNvPr>
          <p:cNvSpPr txBox="1"/>
          <p:nvPr/>
        </p:nvSpPr>
        <p:spPr>
          <a:xfrm>
            <a:off x="5200402" y="1822196"/>
            <a:ext cx="1417376" cy="276999"/>
          </a:xfrm>
          <a:prstGeom prst="rect">
            <a:avLst/>
          </a:prstGeom>
          <a:noFill/>
        </p:spPr>
        <p:txBody>
          <a:bodyPr wrap="none" rtlCol="0">
            <a:spAutoFit/>
          </a:bodyPr>
          <a:lstStyle/>
          <a:p>
            <a:r>
              <a:rPr lang="en-US" sz="1200" b="1" dirty="0"/>
              <a:t>Predicted weight</a:t>
            </a:r>
          </a:p>
        </p:txBody>
      </p:sp>
      <p:sp>
        <p:nvSpPr>
          <p:cNvPr id="71" name="Rectangle 70">
            <a:extLst>
              <a:ext uri="{FF2B5EF4-FFF2-40B4-BE49-F238E27FC236}">
                <a16:creationId xmlns:a16="http://schemas.microsoft.com/office/drawing/2014/main" id="{C2F11082-0733-48F0-A6D3-B266C94BB0C8}"/>
              </a:ext>
            </a:extLst>
          </p:cNvPr>
          <p:cNvSpPr/>
          <p:nvPr/>
        </p:nvSpPr>
        <p:spPr>
          <a:xfrm>
            <a:off x="1076223" y="3080755"/>
            <a:ext cx="1043276" cy="3077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Mobilenet_v2</a:t>
            </a:r>
          </a:p>
        </p:txBody>
      </p:sp>
      <p:sp>
        <p:nvSpPr>
          <p:cNvPr id="72" name="Rectangle 71">
            <a:extLst>
              <a:ext uri="{FF2B5EF4-FFF2-40B4-BE49-F238E27FC236}">
                <a16:creationId xmlns:a16="http://schemas.microsoft.com/office/drawing/2014/main" id="{62B500AE-F6AF-400E-B644-23B9627C579A}"/>
              </a:ext>
            </a:extLst>
          </p:cNvPr>
          <p:cNvSpPr/>
          <p:nvPr/>
        </p:nvSpPr>
        <p:spPr>
          <a:xfrm>
            <a:off x="2649709" y="3080754"/>
            <a:ext cx="1393082" cy="3077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Regression model</a:t>
            </a:r>
          </a:p>
        </p:txBody>
      </p:sp>
      <p:cxnSp>
        <p:nvCxnSpPr>
          <p:cNvPr id="73" name="Connecteur droit avec flèche 72">
            <a:extLst>
              <a:ext uri="{FF2B5EF4-FFF2-40B4-BE49-F238E27FC236}">
                <a16:creationId xmlns:a16="http://schemas.microsoft.com/office/drawing/2014/main" id="{250C370B-EE9C-4DD8-8CB5-DAFDB1DCD87A}"/>
              </a:ext>
            </a:extLst>
          </p:cNvPr>
          <p:cNvCxnSpPr>
            <a:cxnSpLocks/>
            <a:stCxn id="79" idx="3"/>
            <a:endCxn id="71" idx="1"/>
          </p:cNvCxnSpPr>
          <p:nvPr/>
        </p:nvCxnSpPr>
        <p:spPr>
          <a:xfrm>
            <a:off x="591358" y="3234644"/>
            <a:ext cx="4848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Connecteur droit avec flèche 73">
            <a:extLst>
              <a:ext uri="{FF2B5EF4-FFF2-40B4-BE49-F238E27FC236}">
                <a16:creationId xmlns:a16="http://schemas.microsoft.com/office/drawing/2014/main" id="{CB63A967-6C15-439B-874F-1BB33AFB0E67}"/>
              </a:ext>
            </a:extLst>
          </p:cNvPr>
          <p:cNvCxnSpPr>
            <a:cxnSpLocks/>
            <a:stCxn id="71" idx="3"/>
            <a:endCxn id="72" idx="1"/>
          </p:cNvCxnSpPr>
          <p:nvPr/>
        </p:nvCxnSpPr>
        <p:spPr>
          <a:xfrm>
            <a:off x="2119499" y="3234644"/>
            <a:ext cx="5302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Connecteur droit avec flèche 76">
            <a:extLst>
              <a:ext uri="{FF2B5EF4-FFF2-40B4-BE49-F238E27FC236}">
                <a16:creationId xmlns:a16="http://schemas.microsoft.com/office/drawing/2014/main" id="{8034D935-A0DA-4ABF-AF41-C1D37DB8937E}"/>
              </a:ext>
            </a:extLst>
          </p:cNvPr>
          <p:cNvCxnSpPr>
            <a:cxnSpLocks/>
            <a:stCxn id="72" idx="3"/>
            <a:endCxn id="82" idx="1"/>
          </p:cNvCxnSpPr>
          <p:nvPr/>
        </p:nvCxnSpPr>
        <p:spPr>
          <a:xfrm flipV="1">
            <a:off x="4042791" y="3037830"/>
            <a:ext cx="530209" cy="196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Connecteur droit avec flèche 77">
            <a:extLst>
              <a:ext uri="{FF2B5EF4-FFF2-40B4-BE49-F238E27FC236}">
                <a16:creationId xmlns:a16="http://schemas.microsoft.com/office/drawing/2014/main" id="{5AAB34BB-1D39-4877-98AF-0548C12B26E6}"/>
              </a:ext>
            </a:extLst>
          </p:cNvPr>
          <p:cNvCxnSpPr>
            <a:cxnSpLocks/>
            <a:stCxn id="72" idx="3"/>
            <a:endCxn id="83" idx="1"/>
          </p:cNvCxnSpPr>
          <p:nvPr/>
        </p:nvCxnSpPr>
        <p:spPr>
          <a:xfrm>
            <a:off x="4042791" y="3234644"/>
            <a:ext cx="530209" cy="153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 name="ZoneTexte 78">
            <a:extLst>
              <a:ext uri="{FF2B5EF4-FFF2-40B4-BE49-F238E27FC236}">
                <a16:creationId xmlns:a16="http://schemas.microsoft.com/office/drawing/2014/main" id="{5B884B59-315D-4D0D-9A80-B9F772A5C955}"/>
              </a:ext>
            </a:extLst>
          </p:cNvPr>
          <p:cNvSpPr txBox="1"/>
          <p:nvPr/>
        </p:nvSpPr>
        <p:spPr>
          <a:xfrm>
            <a:off x="142196" y="3103839"/>
            <a:ext cx="449162" cy="261610"/>
          </a:xfrm>
          <a:prstGeom prst="rect">
            <a:avLst/>
          </a:prstGeom>
          <a:noFill/>
        </p:spPr>
        <p:txBody>
          <a:bodyPr wrap="none" rtlCol="0">
            <a:spAutoFit/>
          </a:bodyPr>
          <a:lstStyle/>
          <a:p>
            <a:r>
              <a:rPr lang="en-US" sz="1100" b="1" dirty="0"/>
              <a:t>IMG</a:t>
            </a:r>
            <a:endParaRPr lang="en-US" b="1" dirty="0"/>
          </a:p>
        </p:txBody>
      </p:sp>
      <p:sp>
        <p:nvSpPr>
          <p:cNvPr id="82" name="ZoneTexte 81">
            <a:extLst>
              <a:ext uri="{FF2B5EF4-FFF2-40B4-BE49-F238E27FC236}">
                <a16:creationId xmlns:a16="http://schemas.microsoft.com/office/drawing/2014/main" id="{5F1F02FB-F5AB-44C2-AAE8-3978C4C22D9A}"/>
              </a:ext>
            </a:extLst>
          </p:cNvPr>
          <p:cNvSpPr txBox="1"/>
          <p:nvPr/>
        </p:nvSpPr>
        <p:spPr>
          <a:xfrm>
            <a:off x="4573000" y="2899330"/>
            <a:ext cx="1463862" cy="276999"/>
          </a:xfrm>
          <a:prstGeom prst="rect">
            <a:avLst/>
          </a:prstGeom>
          <a:noFill/>
        </p:spPr>
        <p:txBody>
          <a:bodyPr wrap="none" rtlCol="0">
            <a:spAutoFit/>
          </a:bodyPr>
          <a:lstStyle/>
          <a:p>
            <a:r>
              <a:rPr lang="en-US" sz="1200" b="1" dirty="0"/>
              <a:t>Initial height (I_h)</a:t>
            </a:r>
          </a:p>
        </p:txBody>
      </p:sp>
      <p:sp>
        <p:nvSpPr>
          <p:cNvPr id="83" name="ZoneTexte 82">
            <a:extLst>
              <a:ext uri="{FF2B5EF4-FFF2-40B4-BE49-F238E27FC236}">
                <a16:creationId xmlns:a16="http://schemas.microsoft.com/office/drawing/2014/main" id="{F267853F-A0A7-4776-9DD9-5AB80DDA0A2F}"/>
              </a:ext>
            </a:extLst>
          </p:cNvPr>
          <p:cNvSpPr txBox="1"/>
          <p:nvPr/>
        </p:nvSpPr>
        <p:spPr>
          <a:xfrm>
            <a:off x="4573000" y="3250033"/>
            <a:ext cx="1515158" cy="276999"/>
          </a:xfrm>
          <a:prstGeom prst="rect">
            <a:avLst/>
          </a:prstGeom>
          <a:noFill/>
        </p:spPr>
        <p:txBody>
          <a:bodyPr wrap="none" rtlCol="0">
            <a:spAutoFit/>
          </a:bodyPr>
          <a:lstStyle/>
          <a:p>
            <a:r>
              <a:rPr lang="en-US" sz="1200" b="1" dirty="0"/>
              <a:t>Initial weight (I_w)</a:t>
            </a:r>
          </a:p>
        </p:txBody>
      </p:sp>
      <p:sp>
        <p:nvSpPr>
          <p:cNvPr id="84" name="Rectangle 83">
            <a:extLst>
              <a:ext uri="{FF2B5EF4-FFF2-40B4-BE49-F238E27FC236}">
                <a16:creationId xmlns:a16="http://schemas.microsoft.com/office/drawing/2014/main" id="{97F8900E-BB5D-4C40-A6BA-10DEE8473FA9}"/>
              </a:ext>
            </a:extLst>
          </p:cNvPr>
          <p:cNvSpPr/>
          <p:nvPr/>
        </p:nvSpPr>
        <p:spPr>
          <a:xfrm>
            <a:off x="1075122" y="3952176"/>
            <a:ext cx="2967669" cy="48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Independent Branch of fully connected layers</a:t>
            </a:r>
          </a:p>
        </p:txBody>
      </p:sp>
      <p:cxnSp>
        <p:nvCxnSpPr>
          <p:cNvPr id="85" name="Connecteur droit avec flèche 84">
            <a:extLst>
              <a:ext uri="{FF2B5EF4-FFF2-40B4-BE49-F238E27FC236}">
                <a16:creationId xmlns:a16="http://schemas.microsoft.com/office/drawing/2014/main" id="{B1D503DD-9E3B-4E80-961C-70D9B7348DB4}"/>
              </a:ext>
            </a:extLst>
          </p:cNvPr>
          <p:cNvCxnSpPr>
            <a:cxnSpLocks/>
            <a:stCxn id="87" idx="3"/>
          </p:cNvCxnSpPr>
          <p:nvPr/>
        </p:nvCxnSpPr>
        <p:spPr>
          <a:xfrm>
            <a:off x="612864" y="4078586"/>
            <a:ext cx="4622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7" name="ZoneTexte 86">
            <a:extLst>
              <a:ext uri="{FF2B5EF4-FFF2-40B4-BE49-F238E27FC236}">
                <a16:creationId xmlns:a16="http://schemas.microsoft.com/office/drawing/2014/main" id="{02620773-38BF-44AA-86E6-D909711B4932}"/>
              </a:ext>
            </a:extLst>
          </p:cNvPr>
          <p:cNvSpPr txBox="1"/>
          <p:nvPr/>
        </p:nvSpPr>
        <p:spPr>
          <a:xfrm>
            <a:off x="122024" y="3947781"/>
            <a:ext cx="490840" cy="261610"/>
          </a:xfrm>
          <a:prstGeom prst="rect">
            <a:avLst/>
          </a:prstGeom>
          <a:noFill/>
        </p:spPr>
        <p:txBody>
          <a:bodyPr wrap="none" rtlCol="0">
            <a:spAutoFit/>
          </a:bodyPr>
          <a:lstStyle/>
          <a:p>
            <a:r>
              <a:rPr lang="en-US" sz="1100" b="1" dirty="0"/>
              <a:t>AGE</a:t>
            </a:r>
            <a:endParaRPr lang="en-US" b="1" dirty="0"/>
          </a:p>
        </p:txBody>
      </p:sp>
      <p:sp>
        <p:nvSpPr>
          <p:cNvPr id="88" name="ZoneTexte 87">
            <a:extLst>
              <a:ext uri="{FF2B5EF4-FFF2-40B4-BE49-F238E27FC236}">
                <a16:creationId xmlns:a16="http://schemas.microsoft.com/office/drawing/2014/main" id="{7EB2F3BD-1742-4B46-B419-C7DA3794B363}"/>
              </a:ext>
            </a:extLst>
          </p:cNvPr>
          <p:cNvSpPr txBox="1"/>
          <p:nvPr/>
        </p:nvSpPr>
        <p:spPr>
          <a:xfrm>
            <a:off x="138326" y="4177242"/>
            <a:ext cx="468398" cy="261610"/>
          </a:xfrm>
          <a:prstGeom prst="rect">
            <a:avLst/>
          </a:prstGeom>
          <a:noFill/>
        </p:spPr>
        <p:txBody>
          <a:bodyPr wrap="none" rtlCol="0">
            <a:spAutoFit/>
          </a:bodyPr>
          <a:lstStyle/>
          <a:p>
            <a:r>
              <a:rPr lang="en-US" sz="1100" b="1" dirty="0"/>
              <a:t>SEX</a:t>
            </a:r>
            <a:endParaRPr lang="en-US" b="1" dirty="0"/>
          </a:p>
        </p:txBody>
      </p:sp>
      <p:cxnSp>
        <p:nvCxnSpPr>
          <p:cNvPr id="90" name="Connecteur droit avec flèche 89">
            <a:extLst>
              <a:ext uri="{FF2B5EF4-FFF2-40B4-BE49-F238E27FC236}">
                <a16:creationId xmlns:a16="http://schemas.microsoft.com/office/drawing/2014/main" id="{9C1C18A3-14E0-4AD4-9B3A-507CEC5BB15D}"/>
              </a:ext>
            </a:extLst>
          </p:cNvPr>
          <p:cNvCxnSpPr>
            <a:cxnSpLocks/>
            <a:stCxn id="88" idx="3"/>
          </p:cNvCxnSpPr>
          <p:nvPr/>
        </p:nvCxnSpPr>
        <p:spPr>
          <a:xfrm>
            <a:off x="606724" y="4308047"/>
            <a:ext cx="4683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Connecteur droit avec flèche 103">
            <a:extLst>
              <a:ext uri="{FF2B5EF4-FFF2-40B4-BE49-F238E27FC236}">
                <a16:creationId xmlns:a16="http://schemas.microsoft.com/office/drawing/2014/main" id="{66A339C4-A350-4CDA-B90B-9837D721BD31}"/>
              </a:ext>
            </a:extLst>
          </p:cNvPr>
          <p:cNvCxnSpPr>
            <a:cxnSpLocks/>
            <a:stCxn id="84" idx="3"/>
            <a:endCxn id="106" idx="1"/>
          </p:cNvCxnSpPr>
          <p:nvPr/>
        </p:nvCxnSpPr>
        <p:spPr>
          <a:xfrm flipV="1">
            <a:off x="4042791" y="4031048"/>
            <a:ext cx="517232" cy="164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Connecteur droit avec flèche 104">
            <a:extLst>
              <a:ext uri="{FF2B5EF4-FFF2-40B4-BE49-F238E27FC236}">
                <a16:creationId xmlns:a16="http://schemas.microsoft.com/office/drawing/2014/main" id="{AE0AB0B7-FC11-4DA3-8454-ECD98E4D9248}"/>
              </a:ext>
            </a:extLst>
          </p:cNvPr>
          <p:cNvCxnSpPr>
            <a:cxnSpLocks/>
            <a:stCxn id="84" idx="3"/>
            <a:endCxn id="107" idx="1"/>
          </p:cNvCxnSpPr>
          <p:nvPr/>
        </p:nvCxnSpPr>
        <p:spPr>
          <a:xfrm>
            <a:off x="4042791" y="4195509"/>
            <a:ext cx="517232" cy="174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6" name="ZoneTexte 105">
            <a:extLst>
              <a:ext uri="{FF2B5EF4-FFF2-40B4-BE49-F238E27FC236}">
                <a16:creationId xmlns:a16="http://schemas.microsoft.com/office/drawing/2014/main" id="{057D33E6-2674-4A8A-ACB1-7033FE2BAB75}"/>
              </a:ext>
            </a:extLst>
          </p:cNvPr>
          <p:cNvSpPr txBox="1"/>
          <p:nvPr/>
        </p:nvSpPr>
        <p:spPr>
          <a:xfrm>
            <a:off x="4560023" y="3892548"/>
            <a:ext cx="1715534" cy="276999"/>
          </a:xfrm>
          <a:prstGeom prst="rect">
            <a:avLst/>
          </a:prstGeom>
          <a:noFill/>
        </p:spPr>
        <p:txBody>
          <a:bodyPr wrap="none" rtlCol="0">
            <a:spAutoFit/>
          </a:bodyPr>
          <a:lstStyle/>
          <a:p>
            <a:r>
              <a:rPr lang="en-US" sz="1200" b="1" dirty="0"/>
              <a:t>Branch height (Br_h)</a:t>
            </a:r>
          </a:p>
        </p:txBody>
      </p:sp>
      <p:sp>
        <p:nvSpPr>
          <p:cNvPr id="107" name="ZoneTexte 106">
            <a:extLst>
              <a:ext uri="{FF2B5EF4-FFF2-40B4-BE49-F238E27FC236}">
                <a16:creationId xmlns:a16="http://schemas.microsoft.com/office/drawing/2014/main" id="{27259B15-DAEB-45C1-8F1B-F965832AEFB9}"/>
              </a:ext>
            </a:extLst>
          </p:cNvPr>
          <p:cNvSpPr txBox="1"/>
          <p:nvPr/>
        </p:nvSpPr>
        <p:spPr>
          <a:xfrm>
            <a:off x="4560023" y="4231496"/>
            <a:ext cx="1715534" cy="276999"/>
          </a:xfrm>
          <a:prstGeom prst="rect">
            <a:avLst/>
          </a:prstGeom>
          <a:noFill/>
        </p:spPr>
        <p:txBody>
          <a:bodyPr wrap="none" rtlCol="0">
            <a:spAutoFit/>
          </a:bodyPr>
          <a:lstStyle/>
          <a:p>
            <a:r>
              <a:rPr lang="en-US" sz="1200" b="1" dirty="0"/>
              <a:t>Branch weight (Br_w</a:t>
            </a:r>
          </a:p>
        </p:txBody>
      </p:sp>
      <p:sp>
        <p:nvSpPr>
          <p:cNvPr id="124" name="Accolade fermante 123">
            <a:extLst>
              <a:ext uri="{FF2B5EF4-FFF2-40B4-BE49-F238E27FC236}">
                <a16:creationId xmlns:a16="http://schemas.microsoft.com/office/drawing/2014/main" id="{51D71046-6218-4819-986F-5F20F0528C36}"/>
              </a:ext>
            </a:extLst>
          </p:cNvPr>
          <p:cNvSpPr/>
          <p:nvPr/>
        </p:nvSpPr>
        <p:spPr>
          <a:xfrm>
            <a:off x="6045987" y="2871372"/>
            <a:ext cx="398486" cy="1877895"/>
          </a:xfrm>
          <a:prstGeom prst="rightBrace">
            <a:avLst>
              <a:gd name="adj1" fmla="val 79176"/>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25" name="ZoneTexte 124">
            <a:extLst>
              <a:ext uri="{FF2B5EF4-FFF2-40B4-BE49-F238E27FC236}">
                <a16:creationId xmlns:a16="http://schemas.microsoft.com/office/drawing/2014/main" id="{3C71EDCB-DB2C-4FE6-AD30-9AF7177E5FE0}"/>
              </a:ext>
            </a:extLst>
          </p:cNvPr>
          <p:cNvSpPr txBox="1"/>
          <p:nvPr/>
        </p:nvSpPr>
        <p:spPr>
          <a:xfrm>
            <a:off x="6396027" y="3502484"/>
            <a:ext cx="2316660" cy="276999"/>
          </a:xfrm>
          <a:prstGeom prst="rect">
            <a:avLst/>
          </a:prstGeom>
          <a:noFill/>
        </p:spPr>
        <p:txBody>
          <a:bodyPr wrap="none" rtlCol="0">
            <a:spAutoFit/>
          </a:bodyPr>
          <a:lstStyle/>
          <a:p>
            <a:r>
              <a:rPr lang="en-US" sz="1200" b="1" dirty="0"/>
              <a:t>Predicted height = I_h + Br_h</a:t>
            </a:r>
          </a:p>
        </p:txBody>
      </p:sp>
      <p:sp>
        <p:nvSpPr>
          <p:cNvPr id="126" name="ZoneTexte 125">
            <a:extLst>
              <a:ext uri="{FF2B5EF4-FFF2-40B4-BE49-F238E27FC236}">
                <a16:creationId xmlns:a16="http://schemas.microsoft.com/office/drawing/2014/main" id="{8EB79F75-9E35-4F1C-A8AA-899180E1EE23}"/>
              </a:ext>
            </a:extLst>
          </p:cNvPr>
          <p:cNvSpPr txBox="1"/>
          <p:nvPr/>
        </p:nvSpPr>
        <p:spPr>
          <a:xfrm>
            <a:off x="6396027" y="3835647"/>
            <a:ext cx="2521844" cy="276999"/>
          </a:xfrm>
          <a:prstGeom prst="rect">
            <a:avLst/>
          </a:prstGeom>
          <a:noFill/>
        </p:spPr>
        <p:txBody>
          <a:bodyPr wrap="none" rtlCol="0">
            <a:spAutoFit/>
          </a:bodyPr>
          <a:lstStyle/>
          <a:p>
            <a:r>
              <a:rPr lang="en-US" sz="1200" b="1" dirty="0"/>
              <a:t>Predicted weight = I_w + Br_w </a:t>
            </a:r>
          </a:p>
        </p:txBody>
      </p:sp>
    </p:spTree>
    <p:extLst>
      <p:ext uri="{BB962C8B-B14F-4D97-AF65-F5344CB8AC3E}">
        <p14:creationId xmlns:p14="http://schemas.microsoft.com/office/powerpoint/2010/main" val="106219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avec flèche 3">
            <a:extLst>
              <a:ext uri="{FF2B5EF4-FFF2-40B4-BE49-F238E27FC236}">
                <a16:creationId xmlns:a16="http://schemas.microsoft.com/office/drawing/2014/main" id="{F1BDF5FA-D40D-4A31-B883-6FD17D8FB683}"/>
              </a:ext>
            </a:extLst>
          </p:cNvPr>
          <p:cNvCxnSpPr>
            <a:cxnSpLocks/>
          </p:cNvCxnSpPr>
          <p:nvPr/>
        </p:nvCxnSpPr>
        <p:spPr>
          <a:xfrm>
            <a:off x="153423" y="2286404"/>
            <a:ext cx="362141" cy="28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6DEFD943-469C-4795-9996-E4EF5DA54612}"/>
              </a:ext>
            </a:extLst>
          </p:cNvPr>
          <p:cNvSpPr/>
          <p:nvPr/>
        </p:nvSpPr>
        <p:spPr>
          <a:xfrm>
            <a:off x="515564" y="1963385"/>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VGG-19</a:t>
            </a:r>
          </a:p>
        </p:txBody>
      </p:sp>
      <p:sp>
        <p:nvSpPr>
          <p:cNvPr id="6" name="Rectangle 5">
            <a:extLst>
              <a:ext uri="{FF2B5EF4-FFF2-40B4-BE49-F238E27FC236}">
                <a16:creationId xmlns:a16="http://schemas.microsoft.com/office/drawing/2014/main" id="{9867E733-30AF-41B1-B482-677759B83155}"/>
              </a:ext>
            </a:extLst>
          </p:cNvPr>
          <p:cNvSpPr/>
          <p:nvPr/>
        </p:nvSpPr>
        <p:spPr>
          <a:xfrm>
            <a:off x="3265250" y="1963385"/>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Initial Stage</a:t>
            </a:r>
          </a:p>
        </p:txBody>
      </p:sp>
      <p:cxnSp>
        <p:nvCxnSpPr>
          <p:cNvPr id="20" name="Connecteur droit avec flèche 19">
            <a:extLst>
              <a:ext uri="{FF2B5EF4-FFF2-40B4-BE49-F238E27FC236}">
                <a16:creationId xmlns:a16="http://schemas.microsoft.com/office/drawing/2014/main" id="{0888715F-B5F2-4906-8A84-BC79601678E2}"/>
              </a:ext>
            </a:extLst>
          </p:cNvPr>
          <p:cNvCxnSpPr>
            <a:cxnSpLocks/>
            <a:stCxn id="5" idx="3"/>
          </p:cNvCxnSpPr>
          <p:nvPr/>
        </p:nvCxnSpPr>
        <p:spPr>
          <a:xfrm>
            <a:off x="1371599" y="2289242"/>
            <a:ext cx="518808"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5" name="Rectangle 24">
            <a:extLst>
              <a:ext uri="{FF2B5EF4-FFF2-40B4-BE49-F238E27FC236}">
                <a16:creationId xmlns:a16="http://schemas.microsoft.com/office/drawing/2014/main" id="{57D0A816-A21F-40F1-A000-E9652C045F8D}"/>
              </a:ext>
            </a:extLst>
          </p:cNvPr>
          <p:cNvSpPr/>
          <p:nvPr/>
        </p:nvSpPr>
        <p:spPr>
          <a:xfrm>
            <a:off x="1890407" y="1963384"/>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CPMs</a:t>
            </a:r>
          </a:p>
        </p:txBody>
      </p:sp>
      <p:cxnSp>
        <p:nvCxnSpPr>
          <p:cNvPr id="27" name="Connecteur droit avec flèche 26">
            <a:extLst>
              <a:ext uri="{FF2B5EF4-FFF2-40B4-BE49-F238E27FC236}">
                <a16:creationId xmlns:a16="http://schemas.microsoft.com/office/drawing/2014/main" id="{5BECA6A2-90BB-4F43-A5B8-A97C657ADC67}"/>
              </a:ext>
            </a:extLst>
          </p:cNvPr>
          <p:cNvCxnSpPr>
            <a:cxnSpLocks/>
            <a:stCxn id="25" idx="3"/>
            <a:endCxn id="6" idx="1"/>
          </p:cNvCxnSpPr>
          <p:nvPr/>
        </p:nvCxnSpPr>
        <p:spPr>
          <a:xfrm>
            <a:off x="2746442" y="2289241"/>
            <a:ext cx="518808" cy="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Connecteur : en angle 41">
            <a:extLst>
              <a:ext uri="{FF2B5EF4-FFF2-40B4-BE49-F238E27FC236}">
                <a16:creationId xmlns:a16="http://schemas.microsoft.com/office/drawing/2014/main" id="{914BD89F-6004-4031-89D5-75B01DC6AB09}"/>
              </a:ext>
            </a:extLst>
          </p:cNvPr>
          <p:cNvCxnSpPr>
            <a:cxnSpLocks/>
            <a:stCxn id="5" idx="3"/>
            <a:endCxn id="54" idx="0"/>
          </p:cNvCxnSpPr>
          <p:nvPr/>
        </p:nvCxnSpPr>
        <p:spPr>
          <a:xfrm flipV="1">
            <a:off x="1371599" y="1613481"/>
            <a:ext cx="5505855" cy="675761"/>
          </a:xfrm>
          <a:prstGeom prst="bentConnector4">
            <a:avLst>
              <a:gd name="adj1" fmla="val 3976"/>
              <a:gd name="adj2" fmla="val 145345"/>
            </a:avLst>
          </a:prstGeom>
          <a:ln>
            <a:tailEnd type="triangle"/>
          </a:ln>
        </p:spPr>
        <p:style>
          <a:lnRef idx="3">
            <a:schemeClr val="dk1"/>
          </a:lnRef>
          <a:fillRef idx="0">
            <a:schemeClr val="dk1"/>
          </a:fillRef>
          <a:effectRef idx="2">
            <a:schemeClr val="dk1"/>
          </a:effectRef>
          <a:fontRef idx="minor">
            <a:schemeClr val="tx1"/>
          </a:fontRef>
        </p:style>
      </p:cxnSp>
      <p:sp>
        <p:nvSpPr>
          <p:cNvPr id="54" name="Rectangle 53">
            <a:extLst>
              <a:ext uri="{FF2B5EF4-FFF2-40B4-BE49-F238E27FC236}">
                <a16:creationId xmlns:a16="http://schemas.microsoft.com/office/drawing/2014/main" id="{5020AB6B-336E-4055-A719-0D2A00AEBBBC}"/>
              </a:ext>
            </a:extLst>
          </p:cNvPr>
          <p:cNvSpPr/>
          <p:nvPr/>
        </p:nvSpPr>
        <p:spPr>
          <a:xfrm>
            <a:off x="6089514" y="1613481"/>
            <a:ext cx="1575880" cy="134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Refinement Stages (5)</a:t>
            </a:r>
          </a:p>
        </p:txBody>
      </p:sp>
      <p:cxnSp>
        <p:nvCxnSpPr>
          <p:cNvPr id="58" name="Connecteur droit avec flèche 57">
            <a:extLst>
              <a:ext uri="{FF2B5EF4-FFF2-40B4-BE49-F238E27FC236}">
                <a16:creationId xmlns:a16="http://schemas.microsoft.com/office/drawing/2014/main" id="{D5910253-0111-44CE-86B4-048D5D1726A7}"/>
              </a:ext>
            </a:extLst>
          </p:cNvPr>
          <p:cNvCxnSpPr>
            <a:cxnSpLocks/>
            <a:endCxn id="54" idx="1"/>
          </p:cNvCxnSpPr>
          <p:nvPr/>
        </p:nvCxnSpPr>
        <p:spPr>
          <a:xfrm>
            <a:off x="5567463" y="1832018"/>
            <a:ext cx="522051" cy="454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Connecteur droit avec flèche 60">
            <a:extLst>
              <a:ext uri="{FF2B5EF4-FFF2-40B4-BE49-F238E27FC236}">
                <a16:creationId xmlns:a16="http://schemas.microsoft.com/office/drawing/2014/main" id="{ACFFB6F2-E1C2-4A64-B644-4FED1637548E}"/>
              </a:ext>
            </a:extLst>
          </p:cNvPr>
          <p:cNvCxnSpPr>
            <a:cxnSpLocks/>
            <a:endCxn id="54" idx="1"/>
          </p:cNvCxnSpPr>
          <p:nvPr/>
        </p:nvCxnSpPr>
        <p:spPr>
          <a:xfrm flipV="1">
            <a:off x="5567463" y="2286404"/>
            <a:ext cx="522051" cy="46006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21" name="ZoneTexte 120">
            <a:extLst>
              <a:ext uri="{FF2B5EF4-FFF2-40B4-BE49-F238E27FC236}">
                <a16:creationId xmlns:a16="http://schemas.microsoft.com/office/drawing/2014/main" id="{7FB5E5DB-2BFE-4B4B-8DB4-E47A261F17F0}"/>
              </a:ext>
            </a:extLst>
          </p:cNvPr>
          <p:cNvSpPr txBox="1"/>
          <p:nvPr/>
        </p:nvSpPr>
        <p:spPr>
          <a:xfrm>
            <a:off x="1449902" y="2315884"/>
            <a:ext cx="293670" cy="307777"/>
          </a:xfrm>
          <a:prstGeom prst="rect">
            <a:avLst/>
          </a:prstGeom>
          <a:noFill/>
        </p:spPr>
        <p:txBody>
          <a:bodyPr wrap="square" rtlCol="0">
            <a:spAutoFit/>
          </a:bodyPr>
          <a:lstStyle/>
          <a:p>
            <a:r>
              <a:rPr lang="en-US" dirty="0"/>
              <a:t>F</a:t>
            </a:r>
          </a:p>
        </p:txBody>
      </p:sp>
      <p:cxnSp>
        <p:nvCxnSpPr>
          <p:cNvPr id="125" name="Connecteur droit avec flèche 124">
            <a:extLst>
              <a:ext uri="{FF2B5EF4-FFF2-40B4-BE49-F238E27FC236}">
                <a16:creationId xmlns:a16="http://schemas.microsoft.com/office/drawing/2014/main" id="{DCAFE248-924B-4117-9C8C-BBA2700365DA}"/>
              </a:ext>
            </a:extLst>
          </p:cNvPr>
          <p:cNvCxnSpPr>
            <a:cxnSpLocks/>
            <a:endCxn id="128" idx="2"/>
          </p:cNvCxnSpPr>
          <p:nvPr/>
        </p:nvCxnSpPr>
        <p:spPr>
          <a:xfrm>
            <a:off x="4121285" y="2289242"/>
            <a:ext cx="522051" cy="4572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26" name="Connecteur droit avec flèche 125">
            <a:extLst>
              <a:ext uri="{FF2B5EF4-FFF2-40B4-BE49-F238E27FC236}">
                <a16:creationId xmlns:a16="http://schemas.microsoft.com/office/drawing/2014/main" id="{B515E275-CEE7-4FDA-8DC2-ECA7E7D378B7}"/>
              </a:ext>
            </a:extLst>
          </p:cNvPr>
          <p:cNvCxnSpPr>
            <a:cxnSpLocks/>
            <a:endCxn id="127" idx="2"/>
          </p:cNvCxnSpPr>
          <p:nvPr/>
        </p:nvCxnSpPr>
        <p:spPr>
          <a:xfrm flipV="1">
            <a:off x="4121285" y="1832018"/>
            <a:ext cx="515565" cy="4572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27" name="Ellipse 126">
            <a:extLst>
              <a:ext uri="{FF2B5EF4-FFF2-40B4-BE49-F238E27FC236}">
                <a16:creationId xmlns:a16="http://schemas.microsoft.com/office/drawing/2014/main" id="{FED5BCFF-2B6D-4971-AD4C-D98D28BF3DC7}"/>
              </a:ext>
            </a:extLst>
          </p:cNvPr>
          <p:cNvSpPr/>
          <p:nvPr/>
        </p:nvSpPr>
        <p:spPr>
          <a:xfrm>
            <a:off x="4636850" y="1495556"/>
            <a:ext cx="930613"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PAFs</a:t>
            </a:r>
          </a:p>
        </p:txBody>
      </p:sp>
      <p:sp>
        <p:nvSpPr>
          <p:cNvPr id="128" name="Ellipse 127">
            <a:extLst>
              <a:ext uri="{FF2B5EF4-FFF2-40B4-BE49-F238E27FC236}">
                <a16:creationId xmlns:a16="http://schemas.microsoft.com/office/drawing/2014/main" id="{5E68B096-C054-4EBD-8C7A-5E52041928EE}"/>
              </a:ext>
            </a:extLst>
          </p:cNvPr>
          <p:cNvSpPr/>
          <p:nvPr/>
        </p:nvSpPr>
        <p:spPr>
          <a:xfrm>
            <a:off x="4643336" y="2410004"/>
            <a:ext cx="924127"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Heatmaps</a:t>
            </a:r>
          </a:p>
        </p:txBody>
      </p:sp>
      <p:cxnSp>
        <p:nvCxnSpPr>
          <p:cNvPr id="129" name="Connecteur droit avec flèche 128">
            <a:extLst>
              <a:ext uri="{FF2B5EF4-FFF2-40B4-BE49-F238E27FC236}">
                <a16:creationId xmlns:a16="http://schemas.microsoft.com/office/drawing/2014/main" id="{BFEF2B06-8079-42FE-A38E-B4D17CAB8C50}"/>
              </a:ext>
            </a:extLst>
          </p:cNvPr>
          <p:cNvCxnSpPr>
            <a:cxnSpLocks/>
            <a:stCxn id="54" idx="3"/>
            <a:endCxn id="132" idx="2"/>
          </p:cNvCxnSpPr>
          <p:nvPr/>
        </p:nvCxnSpPr>
        <p:spPr>
          <a:xfrm>
            <a:off x="7665394" y="2286404"/>
            <a:ext cx="522051" cy="46006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0" name="Connecteur droit avec flèche 129">
            <a:extLst>
              <a:ext uri="{FF2B5EF4-FFF2-40B4-BE49-F238E27FC236}">
                <a16:creationId xmlns:a16="http://schemas.microsoft.com/office/drawing/2014/main" id="{3A9D0E47-DA9E-4277-A4C0-C6DF2CDC5B84}"/>
              </a:ext>
            </a:extLst>
          </p:cNvPr>
          <p:cNvCxnSpPr>
            <a:cxnSpLocks/>
            <a:stCxn id="54" idx="3"/>
            <a:endCxn id="131" idx="2"/>
          </p:cNvCxnSpPr>
          <p:nvPr/>
        </p:nvCxnSpPr>
        <p:spPr>
          <a:xfrm flipV="1">
            <a:off x="7665394" y="1832018"/>
            <a:ext cx="515565" cy="454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31" name="Ellipse 130">
            <a:extLst>
              <a:ext uri="{FF2B5EF4-FFF2-40B4-BE49-F238E27FC236}">
                <a16:creationId xmlns:a16="http://schemas.microsoft.com/office/drawing/2014/main" id="{AD4AB848-294B-42DE-9E5A-252E38BFEAA5}"/>
              </a:ext>
            </a:extLst>
          </p:cNvPr>
          <p:cNvSpPr/>
          <p:nvPr/>
        </p:nvSpPr>
        <p:spPr>
          <a:xfrm>
            <a:off x="8180959" y="1495556"/>
            <a:ext cx="930613"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PAFs</a:t>
            </a:r>
          </a:p>
        </p:txBody>
      </p:sp>
      <p:sp>
        <p:nvSpPr>
          <p:cNvPr id="132" name="Ellipse 131">
            <a:extLst>
              <a:ext uri="{FF2B5EF4-FFF2-40B4-BE49-F238E27FC236}">
                <a16:creationId xmlns:a16="http://schemas.microsoft.com/office/drawing/2014/main" id="{3602E402-3B2E-4142-AC17-6E749BF207A9}"/>
              </a:ext>
            </a:extLst>
          </p:cNvPr>
          <p:cNvSpPr/>
          <p:nvPr/>
        </p:nvSpPr>
        <p:spPr>
          <a:xfrm>
            <a:off x="8187445" y="2410004"/>
            <a:ext cx="924127"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Heatmaps</a:t>
            </a:r>
          </a:p>
        </p:txBody>
      </p:sp>
      <p:pic>
        <p:nvPicPr>
          <p:cNvPr id="136" name="Image 135">
            <a:extLst>
              <a:ext uri="{FF2B5EF4-FFF2-40B4-BE49-F238E27FC236}">
                <a16:creationId xmlns:a16="http://schemas.microsoft.com/office/drawing/2014/main" id="{145B572B-C7E0-412C-9AAE-733E8486FF24}"/>
              </a:ext>
            </a:extLst>
          </p:cNvPr>
          <p:cNvPicPr>
            <a:picLocks noChangeAspect="1"/>
          </p:cNvPicPr>
          <p:nvPr/>
        </p:nvPicPr>
        <p:blipFill>
          <a:blip r:embed="rId2"/>
          <a:stretch>
            <a:fillRect/>
          </a:stretch>
        </p:blipFill>
        <p:spPr>
          <a:xfrm>
            <a:off x="1743572" y="3731242"/>
            <a:ext cx="5068839" cy="1204916"/>
          </a:xfrm>
          <a:prstGeom prst="rect">
            <a:avLst/>
          </a:prstGeom>
        </p:spPr>
      </p:pic>
    </p:spTree>
    <p:extLst>
      <p:ext uri="{BB962C8B-B14F-4D97-AF65-F5344CB8AC3E}">
        <p14:creationId xmlns:p14="http://schemas.microsoft.com/office/powerpoint/2010/main" val="257714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ABBBC-D41B-4ABF-8880-7102546A3498}"/>
              </a:ext>
            </a:extLst>
          </p:cNvPr>
          <p:cNvSpPr>
            <a:spLocks noGrp="1"/>
          </p:cNvSpPr>
          <p:nvPr>
            <p:ph type="title"/>
          </p:nvPr>
        </p:nvSpPr>
        <p:spPr>
          <a:xfrm>
            <a:off x="311700" y="366648"/>
            <a:ext cx="8520600" cy="572700"/>
          </a:xfrm>
        </p:spPr>
        <p:txBody>
          <a:bodyPr/>
          <a:lstStyle/>
          <a:p>
            <a:pPr algn="ctr"/>
            <a:r>
              <a:rPr lang="en-US" dirty="0"/>
              <a:t>OpenPose (1)</a:t>
            </a:r>
          </a:p>
        </p:txBody>
      </p:sp>
      <p:sp>
        <p:nvSpPr>
          <p:cNvPr id="3" name="Espace réservé du texte 2">
            <a:extLst>
              <a:ext uri="{FF2B5EF4-FFF2-40B4-BE49-F238E27FC236}">
                <a16:creationId xmlns:a16="http://schemas.microsoft.com/office/drawing/2014/main" id="{273F0D2F-7130-43FB-8839-A8DD7D238715}"/>
              </a:ext>
            </a:extLst>
          </p:cNvPr>
          <p:cNvSpPr>
            <a:spLocks noGrp="1"/>
          </p:cNvSpPr>
          <p:nvPr>
            <p:ph type="body" idx="1"/>
          </p:nvPr>
        </p:nvSpPr>
        <p:spPr>
          <a:xfrm>
            <a:off x="502803" y="1669351"/>
            <a:ext cx="5353248" cy="2389165"/>
          </a:xfrm>
        </p:spPr>
        <p:txBody>
          <a:bodyPr/>
          <a:lstStyle/>
          <a:p>
            <a:r>
              <a:rPr lang="en-US" sz="1600" b="1" dirty="0">
                <a:solidFill>
                  <a:schemeClr val="tx1"/>
                </a:solidFill>
                <a:latin typeface="+mn-lt"/>
              </a:rPr>
              <a:t>OpenPose</a:t>
            </a:r>
            <a:r>
              <a:rPr lang="en-US" sz="1600" dirty="0">
                <a:solidFill>
                  <a:schemeClr val="tx1"/>
                </a:solidFill>
                <a:latin typeface="+mn-lt"/>
              </a:rPr>
              <a:t> is the first </a:t>
            </a:r>
            <a:r>
              <a:rPr lang="en-US" sz="1600" b="1" dirty="0">
                <a:solidFill>
                  <a:schemeClr val="tx1"/>
                </a:solidFill>
                <a:latin typeface="+mn-lt"/>
              </a:rPr>
              <a:t>open-source</a:t>
            </a:r>
            <a:r>
              <a:rPr lang="en-US" sz="1600" dirty="0">
                <a:solidFill>
                  <a:schemeClr val="tx1"/>
                </a:solidFill>
                <a:latin typeface="+mn-lt"/>
              </a:rPr>
              <a:t> real-time system for </a:t>
            </a:r>
            <a:r>
              <a:rPr lang="en-US" sz="1600" b="1" dirty="0">
                <a:solidFill>
                  <a:schemeClr val="tx1"/>
                </a:solidFill>
                <a:latin typeface="+mn-lt"/>
              </a:rPr>
              <a:t>multi-person 2D pose detection </a:t>
            </a:r>
            <a:r>
              <a:rPr lang="fr" sz="1600" baseline="30000" dirty="0">
                <a:solidFill>
                  <a:schemeClr val="tx1"/>
                </a:solidFill>
                <a:latin typeface="+mn-lt"/>
              </a:rPr>
              <a:t>1</a:t>
            </a:r>
            <a:r>
              <a:rPr lang="en-US" sz="1600" dirty="0">
                <a:solidFill>
                  <a:schemeClr val="tx1"/>
                </a:solidFill>
                <a:latin typeface="+mn-lt"/>
              </a:rPr>
              <a:t>, including body, foot, hand, and facial key points.</a:t>
            </a:r>
          </a:p>
          <a:p>
            <a:endParaRPr lang="en-US" sz="1600" dirty="0">
              <a:solidFill>
                <a:schemeClr val="tx1"/>
              </a:solidFill>
              <a:latin typeface="+mn-lt"/>
            </a:endParaRPr>
          </a:p>
          <a:p>
            <a:pPr marL="114300" indent="0">
              <a:buNone/>
            </a:pPr>
            <a:endParaRPr lang="en-US" sz="1600" dirty="0">
              <a:solidFill>
                <a:schemeClr val="tx1"/>
              </a:solidFill>
            </a:endParaRPr>
          </a:p>
        </p:txBody>
      </p:sp>
      <p:sp>
        <p:nvSpPr>
          <p:cNvPr id="8" name="Google Shape;70;p15">
            <a:extLst>
              <a:ext uri="{FF2B5EF4-FFF2-40B4-BE49-F238E27FC236}">
                <a16:creationId xmlns:a16="http://schemas.microsoft.com/office/drawing/2014/main" id="{27D6F9BF-41B8-48A9-9E8E-AB3149AF4E10}"/>
              </a:ext>
            </a:extLst>
          </p:cNvPr>
          <p:cNvSpPr txBox="1"/>
          <p:nvPr/>
        </p:nvSpPr>
        <p:spPr>
          <a:xfrm>
            <a:off x="311700" y="4411523"/>
            <a:ext cx="7999800" cy="553968"/>
          </a:xfrm>
          <a:prstGeom prst="rect">
            <a:avLst/>
          </a:prstGeom>
          <a:noFill/>
          <a:ln>
            <a:noFill/>
          </a:ln>
        </p:spPr>
        <p:txBody>
          <a:bodyPr spcFirstLastPara="1" wrap="square" lIns="91425" tIns="91425" rIns="91425" bIns="91425" anchor="t" anchorCtr="0">
            <a:spAutoFit/>
          </a:bodyPr>
          <a:lstStyle/>
          <a:p>
            <a:pPr marL="457200" indent="-304800">
              <a:lnSpc>
                <a:spcPct val="200000"/>
              </a:lnSpc>
              <a:buClr>
                <a:schemeClr val="dk1"/>
              </a:buClr>
              <a:buSzPts val="1200"/>
              <a:buFont typeface="Times New Roman"/>
              <a:buAutoNum type="arabicPeriod"/>
            </a:pPr>
            <a:r>
              <a:rPr lang="en-US" sz="1200" i="1" dirty="0">
                <a:solidFill>
                  <a:schemeClr val="dk1"/>
                </a:solidFill>
                <a:latin typeface="Times New Roman"/>
                <a:ea typeface="Times New Roman"/>
                <a:cs typeface="Times New Roman"/>
                <a:sym typeface="Times New Roman"/>
              </a:rPr>
              <a:t>OpenPose: Realtime Multi-Person 2D Pose Estimation using Part Affinity Fields. https://arxiv.org/pdf/1812.08008.pdf</a:t>
            </a:r>
          </a:p>
        </p:txBody>
      </p:sp>
      <p:pic>
        <p:nvPicPr>
          <p:cNvPr id="13" name="Google Shape;87;p17">
            <a:extLst>
              <a:ext uri="{FF2B5EF4-FFF2-40B4-BE49-F238E27FC236}">
                <a16:creationId xmlns:a16="http://schemas.microsoft.com/office/drawing/2014/main" id="{858185CF-53DB-4771-BC1E-12BF437B842D}"/>
              </a:ext>
            </a:extLst>
          </p:cNvPr>
          <p:cNvPicPr preferRelativeResize="0"/>
          <p:nvPr/>
        </p:nvPicPr>
        <p:blipFill>
          <a:blip r:embed="rId3">
            <a:alphaModFix/>
          </a:blip>
          <a:stretch>
            <a:fillRect/>
          </a:stretch>
        </p:blipFill>
        <p:spPr>
          <a:xfrm>
            <a:off x="6323307" y="1211180"/>
            <a:ext cx="2060525" cy="2747324"/>
          </a:xfrm>
          <a:prstGeom prst="rect">
            <a:avLst/>
          </a:prstGeom>
          <a:noFill/>
          <a:ln>
            <a:noFill/>
          </a:ln>
        </p:spPr>
      </p:pic>
    </p:spTree>
    <p:extLst>
      <p:ext uri="{BB962C8B-B14F-4D97-AF65-F5344CB8AC3E}">
        <p14:creationId xmlns:p14="http://schemas.microsoft.com/office/powerpoint/2010/main" val="394446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8AD260-517D-43E2-9E58-B4AC645DC66C}"/>
              </a:ext>
            </a:extLst>
          </p:cNvPr>
          <p:cNvSpPr>
            <a:spLocks noGrp="1"/>
          </p:cNvSpPr>
          <p:nvPr>
            <p:ph type="title"/>
          </p:nvPr>
        </p:nvSpPr>
        <p:spPr/>
        <p:txBody>
          <a:bodyPr/>
          <a:lstStyle/>
          <a:p>
            <a:pPr algn="ctr"/>
            <a:r>
              <a:rPr lang="en-US" dirty="0"/>
              <a:t>OpenPose (2)</a:t>
            </a:r>
          </a:p>
        </p:txBody>
      </p:sp>
      <p:pic>
        <p:nvPicPr>
          <p:cNvPr id="27" name="Image 26">
            <a:extLst>
              <a:ext uri="{FF2B5EF4-FFF2-40B4-BE49-F238E27FC236}">
                <a16:creationId xmlns:a16="http://schemas.microsoft.com/office/drawing/2014/main" id="{D676FF67-23A5-487D-BB2D-55A051C6EDB8}"/>
              </a:ext>
            </a:extLst>
          </p:cNvPr>
          <p:cNvPicPr>
            <a:picLocks noChangeAspect="1"/>
          </p:cNvPicPr>
          <p:nvPr/>
        </p:nvPicPr>
        <p:blipFill rotWithShape="1">
          <a:blip r:embed="rId3"/>
          <a:srcRect r="21471" b="-96"/>
          <a:stretch/>
        </p:blipFill>
        <p:spPr>
          <a:xfrm>
            <a:off x="1301025" y="3155087"/>
            <a:ext cx="6419211" cy="1838369"/>
          </a:xfrm>
          <a:prstGeom prst="rect">
            <a:avLst/>
          </a:prstGeom>
        </p:spPr>
      </p:pic>
      <p:sp>
        <p:nvSpPr>
          <p:cNvPr id="30" name="ZoneTexte 29">
            <a:extLst>
              <a:ext uri="{FF2B5EF4-FFF2-40B4-BE49-F238E27FC236}">
                <a16:creationId xmlns:a16="http://schemas.microsoft.com/office/drawing/2014/main" id="{6CA22884-D113-4379-BE03-2E9B9906FB43}"/>
              </a:ext>
            </a:extLst>
          </p:cNvPr>
          <p:cNvSpPr txBox="1"/>
          <p:nvPr/>
        </p:nvSpPr>
        <p:spPr>
          <a:xfrm>
            <a:off x="-70575" y="1577816"/>
            <a:ext cx="714927" cy="523220"/>
          </a:xfrm>
          <a:prstGeom prst="rect">
            <a:avLst/>
          </a:prstGeom>
          <a:noFill/>
        </p:spPr>
        <p:txBody>
          <a:bodyPr wrap="square" rtlCol="0">
            <a:spAutoFit/>
          </a:bodyPr>
          <a:lstStyle/>
          <a:p>
            <a:r>
              <a:rPr lang="en-US" dirty="0"/>
              <a:t>Input IMG</a:t>
            </a:r>
          </a:p>
        </p:txBody>
      </p:sp>
      <p:cxnSp>
        <p:nvCxnSpPr>
          <p:cNvPr id="69" name="Connecteur droit avec flèche 68">
            <a:extLst>
              <a:ext uri="{FF2B5EF4-FFF2-40B4-BE49-F238E27FC236}">
                <a16:creationId xmlns:a16="http://schemas.microsoft.com/office/drawing/2014/main" id="{8E4EA3C8-5B29-49E2-94C3-20CC19DC3276}"/>
              </a:ext>
            </a:extLst>
          </p:cNvPr>
          <p:cNvCxnSpPr>
            <a:cxnSpLocks/>
          </p:cNvCxnSpPr>
          <p:nvPr/>
        </p:nvCxnSpPr>
        <p:spPr>
          <a:xfrm>
            <a:off x="82849" y="2132261"/>
            <a:ext cx="362141" cy="283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0" name="Rectangle 69">
            <a:extLst>
              <a:ext uri="{FF2B5EF4-FFF2-40B4-BE49-F238E27FC236}">
                <a16:creationId xmlns:a16="http://schemas.microsoft.com/office/drawing/2014/main" id="{B4075A7F-D6AC-489B-8C28-844E08ACAE3B}"/>
              </a:ext>
            </a:extLst>
          </p:cNvPr>
          <p:cNvSpPr/>
          <p:nvPr/>
        </p:nvSpPr>
        <p:spPr>
          <a:xfrm>
            <a:off x="444990" y="1809242"/>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VGG-19</a:t>
            </a:r>
          </a:p>
        </p:txBody>
      </p:sp>
      <p:sp>
        <p:nvSpPr>
          <p:cNvPr id="71" name="Rectangle 70">
            <a:extLst>
              <a:ext uri="{FF2B5EF4-FFF2-40B4-BE49-F238E27FC236}">
                <a16:creationId xmlns:a16="http://schemas.microsoft.com/office/drawing/2014/main" id="{B098D5AE-7CC7-492B-8112-815771A764CE}"/>
              </a:ext>
            </a:extLst>
          </p:cNvPr>
          <p:cNvSpPr/>
          <p:nvPr/>
        </p:nvSpPr>
        <p:spPr>
          <a:xfrm>
            <a:off x="3194676" y="1809242"/>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Initial Stage</a:t>
            </a:r>
          </a:p>
        </p:txBody>
      </p:sp>
      <p:cxnSp>
        <p:nvCxnSpPr>
          <p:cNvPr id="72" name="Connecteur droit avec flèche 71">
            <a:extLst>
              <a:ext uri="{FF2B5EF4-FFF2-40B4-BE49-F238E27FC236}">
                <a16:creationId xmlns:a16="http://schemas.microsoft.com/office/drawing/2014/main" id="{820D7AD9-4E03-4D05-90B4-CA31030A6E66}"/>
              </a:ext>
            </a:extLst>
          </p:cNvPr>
          <p:cNvCxnSpPr>
            <a:cxnSpLocks/>
            <a:stCxn id="70" idx="3"/>
          </p:cNvCxnSpPr>
          <p:nvPr/>
        </p:nvCxnSpPr>
        <p:spPr>
          <a:xfrm>
            <a:off x="1301025" y="2135099"/>
            <a:ext cx="518808"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3" name="Rectangle 72">
            <a:extLst>
              <a:ext uri="{FF2B5EF4-FFF2-40B4-BE49-F238E27FC236}">
                <a16:creationId xmlns:a16="http://schemas.microsoft.com/office/drawing/2014/main" id="{E3A7C679-A82E-4D90-B360-82EA8922C89A}"/>
              </a:ext>
            </a:extLst>
          </p:cNvPr>
          <p:cNvSpPr/>
          <p:nvPr/>
        </p:nvSpPr>
        <p:spPr>
          <a:xfrm>
            <a:off x="1819833" y="1809241"/>
            <a:ext cx="856035" cy="651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CPMs</a:t>
            </a:r>
          </a:p>
        </p:txBody>
      </p:sp>
      <p:cxnSp>
        <p:nvCxnSpPr>
          <p:cNvPr id="74" name="Connecteur droit avec flèche 73">
            <a:extLst>
              <a:ext uri="{FF2B5EF4-FFF2-40B4-BE49-F238E27FC236}">
                <a16:creationId xmlns:a16="http://schemas.microsoft.com/office/drawing/2014/main" id="{2AD96BE0-8378-4474-9E0D-E1A855E896E4}"/>
              </a:ext>
            </a:extLst>
          </p:cNvPr>
          <p:cNvCxnSpPr>
            <a:cxnSpLocks/>
            <a:stCxn id="73" idx="3"/>
            <a:endCxn id="71" idx="1"/>
          </p:cNvCxnSpPr>
          <p:nvPr/>
        </p:nvCxnSpPr>
        <p:spPr>
          <a:xfrm>
            <a:off x="2675868" y="2135098"/>
            <a:ext cx="518808" cy="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5" name="Connecteur : en angle 74">
            <a:extLst>
              <a:ext uri="{FF2B5EF4-FFF2-40B4-BE49-F238E27FC236}">
                <a16:creationId xmlns:a16="http://schemas.microsoft.com/office/drawing/2014/main" id="{227B4FC8-0D55-42A8-9EC6-9605D90DA6A2}"/>
              </a:ext>
            </a:extLst>
          </p:cNvPr>
          <p:cNvCxnSpPr>
            <a:cxnSpLocks/>
            <a:stCxn id="70" idx="3"/>
            <a:endCxn id="76" idx="0"/>
          </p:cNvCxnSpPr>
          <p:nvPr/>
        </p:nvCxnSpPr>
        <p:spPr>
          <a:xfrm flipV="1">
            <a:off x="1301025" y="1459338"/>
            <a:ext cx="5505855" cy="675761"/>
          </a:xfrm>
          <a:prstGeom prst="bentConnector4">
            <a:avLst>
              <a:gd name="adj1" fmla="val 3976"/>
              <a:gd name="adj2" fmla="val 145345"/>
            </a:avLst>
          </a:prstGeom>
          <a:ln>
            <a:tailEnd type="triangle"/>
          </a:ln>
        </p:spPr>
        <p:style>
          <a:lnRef idx="3">
            <a:schemeClr val="dk1"/>
          </a:lnRef>
          <a:fillRef idx="0">
            <a:schemeClr val="dk1"/>
          </a:fillRef>
          <a:effectRef idx="2">
            <a:schemeClr val="dk1"/>
          </a:effectRef>
          <a:fontRef idx="minor">
            <a:schemeClr val="tx1"/>
          </a:fontRef>
        </p:style>
      </p:cxnSp>
      <p:sp>
        <p:nvSpPr>
          <p:cNvPr id="76" name="Rectangle 75">
            <a:extLst>
              <a:ext uri="{FF2B5EF4-FFF2-40B4-BE49-F238E27FC236}">
                <a16:creationId xmlns:a16="http://schemas.microsoft.com/office/drawing/2014/main" id="{CC2A1522-AB5D-42B6-B9E5-3F7AEF329419}"/>
              </a:ext>
            </a:extLst>
          </p:cNvPr>
          <p:cNvSpPr/>
          <p:nvPr/>
        </p:nvSpPr>
        <p:spPr>
          <a:xfrm>
            <a:off x="6018940" y="1459338"/>
            <a:ext cx="1575880" cy="1345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Refinement Stages (5)</a:t>
            </a:r>
          </a:p>
        </p:txBody>
      </p:sp>
      <p:cxnSp>
        <p:nvCxnSpPr>
          <p:cNvPr id="77" name="Connecteur droit avec flèche 76">
            <a:extLst>
              <a:ext uri="{FF2B5EF4-FFF2-40B4-BE49-F238E27FC236}">
                <a16:creationId xmlns:a16="http://schemas.microsoft.com/office/drawing/2014/main" id="{AF857F58-CE9F-41F9-9B9A-1D030859AB7C}"/>
              </a:ext>
            </a:extLst>
          </p:cNvPr>
          <p:cNvCxnSpPr>
            <a:cxnSpLocks/>
            <a:endCxn id="76" idx="1"/>
          </p:cNvCxnSpPr>
          <p:nvPr/>
        </p:nvCxnSpPr>
        <p:spPr>
          <a:xfrm>
            <a:off x="5496889" y="1677875"/>
            <a:ext cx="522051" cy="454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8" name="Connecteur droit avec flèche 77">
            <a:extLst>
              <a:ext uri="{FF2B5EF4-FFF2-40B4-BE49-F238E27FC236}">
                <a16:creationId xmlns:a16="http://schemas.microsoft.com/office/drawing/2014/main" id="{D3B3A233-2D80-4C22-B5C8-6132951348C2}"/>
              </a:ext>
            </a:extLst>
          </p:cNvPr>
          <p:cNvCxnSpPr>
            <a:cxnSpLocks/>
            <a:endCxn id="76" idx="1"/>
          </p:cNvCxnSpPr>
          <p:nvPr/>
        </p:nvCxnSpPr>
        <p:spPr>
          <a:xfrm flipV="1">
            <a:off x="5496889" y="2132261"/>
            <a:ext cx="522051" cy="46006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9" name="ZoneTexte 78">
            <a:extLst>
              <a:ext uri="{FF2B5EF4-FFF2-40B4-BE49-F238E27FC236}">
                <a16:creationId xmlns:a16="http://schemas.microsoft.com/office/drawing/2014/main" id="{538E8749-F929-4CF3-88E9-74A3A2261A91}"/>
              </a:ext>
            </a:extLst>
          </p:cNvPr>
          <p:cNvSpPr txBox="1"/>
          <p:nvPr/>
        </p:nvSpPr>
        <p:spPr>
          <a:xfrm>
            <a:off x="1379328" y="2161741"/>
            <a:ext cx="293670" cy="307777"/>
          </a:xfrm>
          <a:prstGeom prst="rect">
            <a:avLst/>
          </a:prstGeom>
          <a:noFill/>
        </p:spPr>
        <p:txBody>
          <a:bodyPr wrap="square" rtlCol="0">
            <a:spAutoFit/>
          </a:bodyPr>
          <a:lstStyle/>
          <a:p>
            <a:r>
              <a:rPr lang="en-US" dirty="0"/>
              <a:t>F</a:t>
            </a:r>
          </a:p>
        </p:txBody>
      </p:sp>
      <p:cxnSp>
        <p:nvCxnSpPr>
          <p:cNvPr id="80" name="Connecteur droit avec flèche 79">
            <a:extLst>
              <a:ext uri="{FF2B5EF4-FFF2-40B4-BE49-F238E27FC236}">
                <a16:creationId xmlns:a16="http://schemas.microsoft.com/office/drawing/2014/main" id="{11E65D1D-D976-47EB-BD1C-3B168EBECC86}"/>
              </a:ext>
            </a:extLst>
          </p:cNvPr>
          <p:cNvCxnSpPr>
            <a:cxnSpLocks/>
            <a:endCxn id="83" idx="2"/>
          </p:cNvCxnSpPr>
          <p:nvPr/>
        </p:nvCxnSpPr>
        <p:spPr>
          <a:xfrm>
            <a:off x="4050711" y="2135099"/>
            <a:ext cx="522051" cy="4572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1" name="Connecteur droit avec flèche 80">
            <a:extLst>
              <a:ext uri="{FF2B5EF4-FFF2-40B4-BE49-F238E27FC236}">
                <a16:creationId xmlns:a16="http://schemas.microsoft.com/office/drawing/2014/main" id="{541B4CAA-2E11-427C-8DFA-590C5082A2AA}"/>
              </a:ext>
            </a:extLst>
          </p:cNvPr>
          <p:cNvCxnSpPr>
            <a:cxnSpLocks/>
            <a:endCxn id="82" idx="2"/>
          </p:cNvCxnSpPr>
          <p:nvPr/>
        </p:nvCxnSpPr>
        <p:spPr>
          <a:xfrm flipV="1">
            <a:off x="4050711" y="1677875"/>
            <a:ext cx="515565" cy="4572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2" name="Ellipse 81">
            <a:extLst>
              <a:ext uri="{FF2B5EF4-FFF2-40B4-BE49-F238E27FC236}">
                <a16:creationId xmlns:a16="http://schemas.microsoft.com/office/drawing/2014/main" id="{04B624DA-65C9-4F87-BA9C-D2B371429AD7}"/>
              </a:ext>
            </a:extLst>
          </p:cNvPr>
          <p:cNvSpPr/>
          <p:nvPr/>
        </p:nvSpPr>
        <p:spPr>
          <a:xfrm>
            <a:off x="4566276" y="1341413"/>
            <a:ext cx="930613"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PAFs</a:t>
            </a:r>
          </a:p>
        </p:txBody>
      </p:sp>
      <p:sp>
        <p:nvSpPr>
          <p:cNvPr id="83" name="Ellipse 82">
            <a:extLst>
              <a:ext uri="{FF2B5EF4-FFF2-40B4-BE49-F238E27FC236}">
                <a16:creationId xmlns:a16="http://schemas.microsoft.com/office/drawing/2014/main" id="{8759ADE1-BA90-46A9-B0C6-929987A2E22D}"/>
              </a:ext>
            </a:extLst>
          </p:cNvPr>
          <p:cNvSpPr/>
          <p:nvPr/>
        </p:nvSpPr>
        <p:spPr>
          <a:xfrm>
            <a:off x="4572762" y="2255861"/>
            <a:ext cx="924127"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Heatmaps</a:t>
            </a:r>
          </a:p>
        </p:txBody>
      </p:sp>
      <p:cxnSp>
        <p:nvCxnSpPr>
          <p:cNvPr id="84" name="Connecteur droit avec flèche 83">
            <a:extLst>
              <a:ext uri="{FF2B5EF4-FFF2-40B4-BE49-F238E27FC236}">
                <a16:creationId xmlns:a16="http://schemas.microsoft.com/office/drawing/2014/main" id="{7B2D1559-C82E-4E27-ABAF-A7A30CAFE43F}"/>
              </a:ext>
            </a:extLst>
          </p:cNvPr>
          <p:cNvCxnSpPr>
            <a:cxnSpLocks/>
            <a:stCxn id="76" idx="3"/>
            <a:endCxn id="87" idx="2"/>
          </p:cNvCxnSpPr>
          <p:nvPr/>
        </p:nvCxnSpPr>
        <p:spPr>
          <a:xfrm>
            <a:off x="7594820" y="2132261"/>
            <a:ext cx="522051" cy="46006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5" name="Connecteur droit avec flèche 84">
            <a:extLst>
              <a:ext uri="{FF2B5EF4-FFF2-40B4-BE49-F238E27FC236}">
                <a16:creationId xmlns:a16="http://schemas.microsoft.com/office/drawing/2014/main" id="{28B75071-1575-4D32-B6B5-DCE413106B0C}"/>
              </a:ext>
            </a:extLst>
          </p:cNvPr>
          <p:cNvCxnSpPr>
            <a:cxnSpLocks/>
            <a:stCxn id="76" idx="3"/>
            <a:endCxn id="86" idx="2"/>
          </p:cNvCxnSpPr>
          <p:nvPr/>
        </p:nvCxnSpPr>
        <p:spPr>
          <a:xfrm flipV="1">
            <a:off x="7594820" y="1677875"/>
            <a:ext cx="515565" cy="45438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6" name="Ellipse 85">
            <a:extLst>
              <a:ext uri="{FF2B5EF4-FFF2-40B4-BE49-F238E27FC236}">
                <a16:creationId xmlns:a16="http://schemas.microsoft.com/office/drawing/2014/main" id="{003D4770-5A48-49C4-8A3B-CB53FD703CEC}"/>
              </a:ext>
            </a:extLst>
          </p:cNvPr>
          <p:cNvSpPr/>
          <p:nvPr/>
        </p:nvSpPr>
        <p:spPr>
          <a:xfrm>
            <a:off x="8110385" y="1341413"/>
            <a:ext cx="930613"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PAFs</a:t>
            </a:r>
          </a:p>
        </p:txBody>
      </p:sp>
      <p:sp>
        <p:nvSpPr>
          <p:cNvPr id="87" name="Ellipse 86">
            <a:extLst>
              <a:ext uri="{FF2B5EF4-FFF2-40B4-BE49-F238E27FC236}">
                <a16:creationId xmlns:a16="http://schemas.microsoft.com/office/drawing/2014/main" id="{5BCA8233-4A72-4EA2-B8C2-6D92576A0B81}"/>
              </a:ext>
            </a:extLst>
          </p:cNvPr>
          <p:cNvSpPr/>
          <p:nvPr/>
        </p:nvSpPr>
        <p:spPr>
          <a:xfrm>
            <a:off x="8116871" y="2255861"/>
            <a:ext cx="924127" cy="67292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t>Heatmaps</a:t>
            </a:r>
          </a:p>
        </p:txBody>
      </p:sp>
    </p:spTree>
    <p:extLst>
      <p:ext uri="{BB962C8B-B14F-4D97-AF65-F5344CB8AC3E}">
        <p14:creationId xmlns:p14="http://schemas.microsoft.com/office/powerpoint/2010/main" val="156713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0" grpId="0" animBg="1"/>
      <p:bldP spid="71" grpId="0" animBg="1"/>
      <p:bldP spid="73" grpId="0" animBg="1"/>
      <p:bldP spid="76" grpId="0" animBg="1"/>
      <p:bldP spid="79" grpId="0"/>
      <p:bldP spid="82" grpId="0" animBg="1"/>
      <p:bldP spid="83" grpId="0" animBg="1"/>
      <p:bldP spid="86" grpId="0" animBg="1"/>
      <p:bldP spid="8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0B6E72-0F9E-44C3-AC07-ECDD70514CD9}"/>
              </a:ext>
            </a:extLst>
          </p:cNvPr>
          <p:cNvSpPr>
            <a:spLocks noGrp="1"/>
          </p:cNvSpPr>
          <p:nvPr>
            <p:ph type="title"/>
          </p:nvPr>
        </p:nvSpPr>
        <p:spPr/>
        <p:txBody>
          <a:bodyPr/>
          <a:lstStyle/>
          <a:p>
            <a:pPr algn="ctr"/>
            <a:r>
              <a:rPr lang="en-US" dirty="0"/>
              <a:t>OpenPose (3)</a:t>
            </a:r>
          </a:p>
        </p:txBody>
      </p:sp>
      <p:sp>
        <p:nvSpPr>
          <p:cNvPr id="3" name="Espace réservé du texte 2">
            <a:extLst>
              <a:ext uri="{FF2B5EF4-FFF2-40B4-BE49-F238E27FC236}">
                <a16:creationId xmlns:a16="http://schemas.microsoft.com/office/drawing/2014/main" id="{2674F89D-BA2B-4C28-B99E-D8745D60664E}"/>
              </a:ext>
            </a:extLst>
          </p:cNvPr>
          <p:cNvSpPr>
            <a:spLocks noGrp="1"/>
          </p:cNvSpPr>
          <p:nvPr>
            <p:ph type="body" idx="1"/>
          </p:nvPr>
        </p:nvSpPr>
        <p:spPr>
          <a:xfrm>
            <a:off x="90771" y="1435061"/>
            <a:ext cx="4235752" cy="399876"/>
          </a:xfrm>
        </p:spPr>
        <p:txBody>
          <a:bodyPr/>
          <a:lstStyle/>
          <a:p>
            <a:pPr>
              <a:buClrTx/>
            </a:pPr>
            <a:r>
              <a:rPr lang="en-US" sz="1600" b="1" dirty="0">
                <a:solidFill>
                  <a:schemeClr val="tx1"/>
                </a:solidFill>
                <a:latin typeface="+mn-lt"/>
              </a:rPr>
              <a:t>VGG-19</a:t>
            </a:r>
            <a:r>
              <a:rPr lang="en-US" sz="1600" dirty="0">
                <a:solidFill>
                  <a:schemeClr val="tx1"/>
                </a:solidFill>
                <a:latin typeface="+mn-lt"/>
              </a:rPr>
              <a:t> :</a:t>
            </a:r>
          </a:p>
        </p:txBody>
      </p:sp>
      <p:pic>
        <p:nvPicPr>
          <p:cNvPr id="4" name="Image 3" descr="Top-1 one-crop accuracy versus amount of operations required for a single forward pass. The size of the blobs is proportional to the number of network parameters">
            <a:extLst>
              <a:ext uri="{FF2B5EF4-FFF2-40B4-BE49-F238E27FC236}">
                <a16:creationId xmlns:a16="http://schemas.microsoft.com/office/drawing/2014/main" id="{BB4BDBDB-21E5-43FF-AD37-58943130453B}"/>
              </a:ext>
            </a:extLst>
          </p:cNvPr>
          <p:cNvPicPr>
            <a:picLocks noChangeAspect="1"/>
          </p:cNvPicPr>
          <p:nvPr/>
        </p:nvPicPr>
        <p:blipFill>
          <a:blip r:embed="rId3"/>
          <a:stretch>
            <a:fillRect/>
          </a:stretch>
        </p:blipFill>
        <p:spPr>
          <a:xfrm>
            <a:off x="4572000" y="1190561"/>
            <a:ext cx="4345187" cy="2651164"/>
          </a:xfrm>
          <a:prstGeom prst="rect">
            <a:avLst/>
          </a:prstGeom>
          <a:noFill/>
        </p:spPr>
      </p:pic>
      <p:sp>
        <p:nvSpPr>
          <p:cNvPr id="5" name="Google Shape;70;p15">
            <a:extLst>
              <a:ext uri="{FF2B5EF4-FFF2-40B4-BE49-F238E27FC236}">
                <a16:creationId xmlns:a16="http://schemas.microsoft.com/office/drawing/2014/main" id="{14D53AAC-0B9D-436F-B41A-84A3985E2D72}"/>
              </a:ext>
            </a:extLst>
          </p:cNvPr>
          <p:cNvSpPr txBox="1"/>
          <p:nvPr/>
        </p:nvSpPr>
        <p:spPr>
          <a:xfrm>
            <a:off x="210022" y="4274007"/>
            <a:ext cx="7999800" cy="923299"/>
          </a:xfrm>
          <a:prstGeom prst="rect">
            <a:avLst/>
          </a:prstGeom>
          <a:noFill/>
          <a:ln>
            <a:noFill/>
          </a:ln>
        </p:spPr>
        <p:txBody>
          <a:bodyPr spcFirstLastPara="1" wrap="square" lIns="91425" tIns="91425" rIns="91425" bIns="91425" anchor="t" anchorCtr="0">
            <a:spAutoFit/>
          </a:bodyPr>
          <a:lstStyle/>
          <a:p>
            <a:pPr marL="457200" indent="-304800">
              <a:lnSpc>
                <a:spcPct val="200000"/>
              </a:lnSpc>
              <a:buClr>
                <a:schemeClr val="dk1"/>
              </a:buClr>
              <a:buSzPts val="1200"/>
              <a:buFont typeface="Times New Roman"/>
              <a:buAutoNum type="arabicPeriod"/>
            </a:pPr>
            <a:r>
              <a:rPr lang="en-US" sz="1200" i="1" dirty="0">
                <a:solidFill>
                  <a:schemeClr val="dk1"/>
                </a:solidFill>
                <a:latin typeface="Times New Roman"/>
                <a:ea typeface="Times New Roman"/>
                <a:cs typeface="Times New Roman"/>
                <a:sym typeface="Times New Roman"/>
              </a:rPr>
              <a:t>Real-time 2D Multi-Person Pose Estimation on CPU: Lightweight OpenPose https://arxiv.org/pdf/1811.12004.pdf</a:t>
            </a:r>
          </a:p>
          <a:p>
            <a:pPr marL="457200" indent="-304800">
              <a:lnSpc>
                <a:spcPct val="200000"/>
              </a:lnSpc>
              <a:buClr>
                <a:schemeClr val="dk1"/>
              </a:buClr>
              <a:buSzPts val="1200"/>
              <a:buFont typeface="Times New Roman"/>
              <a:buAutoNum type="arabicPeriod"/>
            </a:pPr>
            <a:r>
              <a:rPr lang="en-US" sz="1200" i="1" dirty="0">
                <a:solidFill>
                  <a:schemeClr val="dk1"/>
                </a:solidFill>
                <a:latin typeface="Times New Roman"/>
                <a:ea typeface="Times New Roman"/>
                <a:cs typeface="Times New Roman"/>
                <a:sym typeface="Times New Roman"/>
              </a:rPr>
              <a:t>An Analysis of Deep Neural Network Models for Practical Applications https://arxiv.org/pdf/1605.07678.pdf </a:t>
            </a:r>
          </a:p>
        </p:txBody>
      </p:sp>
      <p:sp>
        <p:nvSpPr>
          <p:cNvPr id="9" name="ZoneTexte 8">
            <a:extLst>
              <a:ext uri="{FF2B5EF4-FFF2-40B4-BE49-F238E27FC236}">
                <a16:creationId xmlns:a16="http://schemas.microsoft.com/office/drawing/2014/main" id="{788BC902-93A5-49A0-9A46-3115388D3913}"/>
              </a:ext>
            </a:extLst>
          </p:cNvPr>
          <p:cNvSpPr txBox="1"/>
          <p:nvPr/>
        </p:nvSpPr>
        <p:spPr>
          <a:xfrm>
            <a:off x="4740765" y="3801357"/>
            <a:ext cx="4572000" cy="577081"/>
          </a:xfrm>
          <a:prstGeom prst="rect">
            <a:avLst/>
          </a:prstGeom>
          <a:noFill/>
        </p:spPr>
        <p:txBody>
          <a:bodyPr wrap="square">
            <a:spAutoFit/>
          </a:bodyPr>
          <a:lstStyle/>
          <a:p>
            <a:r>
              <a:rPr lang="en-US" sz="1050" b="0" i="0" dirty="0">
                <a:solidFill>
                  <a:srgbClr val="757575"/>
                </a:solidFill>
                <a:effectLst/>
                <a:latin typeface="sohne"/>
              </a:rPr>
              <a:t>Top-1 one-crop accuracy versus amount of operations required for a single forward pass. The size of the blobs is proportional to the number of network parameters </a:t>
            </a:r>
            <a:r>
              <a:rPr lang="fr" sz="1050" b="0" i="0" baseline="30000" dirty="0">
                <a:solidFill>
                  <a:schemeClr val="tx1"/>
                </a:solidFill>
                <a:effectLst/>
                <a:latin typeface="+mn-lt"/>
              </a:rPr>
              <a:t>2</a:t>
            </a:r>
            <a:r>
              <a:rPr lang="fr" sz="1050" baseline="30000" dirty="0">
                <a:solidFill>
                  <a:schemeClr val="tx1"/>
                </a:solidFill>
                <a:latin typeface="+mn-lt"/>
              </a:rPr>
              <a:t> </a:t>
            </a:r>
            <a:endParaRPr lang="en-US" sz="1050" b="0" i="0" dirty="0">
              <a:solidFill>
                <a:srgbClr val="757575"/>
              </a:solidFill>
              <a:effectLst/>
              <a:latin typeface="sohne"/>
            </a:endParaRPr>
          </a:p>
        </p:txBody>
      </p:sp>
      <p:sp>
        <p:nvSpPr>
          <p:cNvPr id="10" name="Ellipse 9">
            <a:extLst>
              <a:ext uri="{FF2B5EF4-FFF2-40B4-BE49-F238E27FC236}">
                <a16:creationId xmlns:a16="http://schemas.microsoft.com/office/drawing/2014/main" id="{E878A266-4D8A-4B79-A240-A2F921DF3EB0}"/>
              </a:ext>
            </a:extLst>
          </p:cNvPr>
          <p:cNvSpPr/>
          <p:nvPr/>
        </p:nvSpPr>
        <p:spPr>
          <a:xfrm>
            <a:off x="4740765" y="1920854"/>
            <a:ext cx="1089302" cy="2147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ZoneTexte 12">
            <a:extLst>
              <a:ext uri="{FF2B5EF4-FFF2-40B4-BE49-F238E27FC236}">
                <a16:creationId xmlns:a16="http://schemas.microsoft.com/office/drawing/2014/main" id="{1F4E93E6-D192-496E-B8C3-AA1DC7D3C5FE}"/>
              </a:ext>
            </a:extLst>
          </p:cNvPr>
          <p:cNvSpPr txBox="1"/>
          <p:nvPr/>
        </p:nvSpPr>
        <p:spPr>
          <a:xfrm>
            <a:off x="630568" y="1766640"/>
            <a:ext cx="4654848"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tx1"/>
                </a:solidFill>
              </a:rPr>
              <a:t>huge # of </a:t>
            </a:r>
            <a:r>
              <a:rPr lang="en-US" sz="1600" b="1" dirty="0">
                <a:solidFill>
                  <a:schemeClr val="tx1"/>
                </a:solidFill>
              </a:rPr>
              <a:t>network parameters</a:t>
            </a:r>
            <a:endParaRPr lang="en-US" sz="1600" dirty="0">
              <a:solidFill>
                <a:schemeClr val="tx1"/>
              </a:solidFill>
              <a:latin typeface="+mn-lt"/>
            </a:endParaRPr>
          </a:p>
          <a:p>
            <a:pPr marL="285750" indent="-285750">
              <a:buFont typeface="Arial" panose="020B0604020202020204" pitchFamily="34" charset="0"/>
              <a:buChar char="•"/>
            </a:pPr>
            <a:r>
              <a:rPr lang="en-US" sz="1600" dirty="0">
                <a:solidFill>
                  <a:schemeClr val="tx1"/>
                </a:solidFill>
                <a:latin typeface="+mn-lt"/>
              </a:rPr>
              <a:t>computationally </a:t>
            </a:r>
            <a:r>
              <a:rPr lang="en-US" sz="1600" b="1" dirty="0">
                <a:solidFill>
                  <a:schemeClr val="tx1"/>
                </a:solidFill>
                <a:latin typeface="+mn-lt"/>
              </a:rPr>
              <a:t>heavy</a:t>
            </a:r>
          </a:p>
        </p:txBody>
      </p:sp>
      <p:sp>
        <p:nvSpPr>
          <p:cNvPr id="15" name="ZoneTexte 14">
            <a:extLst>
              <a:ext uri="{FF2B5EF4-FFF2-40B4-BE49-F238E27FC236}">
                <a16:creationId xmlns:a16="http://schemas.microsoft.com/office/drawing/2014/main" id="{6ECFF036-61F1-40A5-A103-998304E3EF4F}"/>
              </a:ext>
            </a:extLst>
          </p:cNvPr>
          <p:cNvSpPr txBox="1"/>
          <p:nvPr/>
        </p:nvSpPr>
        <p:spPr>
          <a:xfrm>
            <a:off x="210022" y="3002086"/>
            <a:ext cx="4654848" cy="738664"/>
          </a:xfrm>
          <a:prstGeom prst="rect">
            <a:avLst/>
          </a:prstGeom>
          <a:noFill/>
        </p:spPr>
        <p:txBody>
          <a:bodyPr wrap="square">
            <a:spAutoFit/>
          </a:bodyPr>
          <a:lstStyle/>
          <a:p>
            <a:pPr marL="285750" indent="-285750">
              <a:buFont typeface="Arial" panose="020B0604020202020204" pitchFamily="34" charset="0"/>
              <a:buChar char="•"/>
            </a:pPr>
            <a:r>
              <a:rPr lang="en-US" sz="1400" dirty="0">
                <a:solidFill>
                  <a:schemeClr val="tx1"/>
                </a:solidFill>
                <a:latin typeface="+mn-lt"/>
              </a:rPr>
              <a:t>use a </a:t>
            </a:r>
            <a:r>
              <a:rPr lang="en-US" sz="1400" b="1" dirty="0">
                <a:solidFill>
                  <a:schemeClr val="tx1"/>
                </a:solidFill>
                <a:latin typeface="+mn-lt"/>
              </a:rPr>
              <a:t>Lightweight version of OpenPose </a:t>
            </a:r>
            <a:r>
              <a:rPr lang="fr" sz="1400" baseline="30000" dirty="0">
                <a:solidFill>
                  <a:schemeClr val="tx1"/>
                </a:solidFill>
                <a:latin typeface="+mn-lt"/>
              </a:rPr>
              <a:t>1 </a:t>
            </a:r>
            <a:r>
              <a:rPr lang="en-US" sz="1400" dirty="0">
                <a:solidFill>
                  <a:schemeClr val="tx1"/>
                </a:solidFill>
                <a:latin typeface="+mn-lt"/>
              </a:rPr>
              <a:t>which uses </a:t>
            </a:r>
            <a:r>
              <a:rPr lang="en-US" sz="1400" b="1" dirty="0">
                <a:solidFill>
                  <a:schemeClr val="tx1"/>
                </a:solidFill>
                <a:latin typeface="+mn-lt"/>
              </a:rPr>
              <a:t>Mobilenet_v1 </a:t>
            </a:r>
            <a:r>
              <a:rPr lang="en-US" sz="1400" dirty="0">
                <a:solidFill>
                  <a:schemeClr val="tx1"/>
                </a:solidFill>
                <a:latin typeface="+mn-lt"/>
              </a:rPr>
              <a:t>instead</a:t>
            </a:r>
            <a:r>
              <a:rPr lang="en-US" sz="1400" b="1" dirty="0">
                <a:solidFill>
                  <a:schemeClr val="tx1"/>
                </a:solidFill>
                <a:latin typeface="+mn-lt"/>
              </a:rPr>
              <a:t> of VGG-19</a:t>
            </a:r>
            <a:r>
              <a:rPr lang="en-US" sz="1400" dirty="0">
                <a:solidFill>
                  <a:schemeClr val="tx1"/>
                </a:solidFill>
                <a:latin typeface="+mn-lt"/>
              </a:rPr>
              <a:t>, with only </a:t>
            </a:r>
            <a:r>
              <a:rPr lang="en-US" sz="1400" b="1" dirty="0">
                <a:solidFill>
                  <a:schemeClr val="tx1"/>
                </a:solidFill>
                <a:latin typeface="+mn-lt"/>
              </a:rPr>
              <a:t>one Refinement Stage</a:t>
            </a:r>
          </a:p>
        </p:txBody>
      </p:sp>
      <p:sp>
        <p:nvSpPr>
          <p:cNvPr id="16" name="Espace réservé du texte 2">
            <a:extLst>
              <a:ext uri="{FF2B5EF4-FFF2-40B4-BE49-F238E27FC236}">
                <a16:creationId xmlns:a16="http://schemas.microsoft.com/office/drawing/2014/main" id="{9FA280D4-1AAE-4D42-8311-1BE2D805DCC1}"/>
              </a:ext>
            </a:extLst>
          </p:cNvPr>
          <p:cNvSpPr txBox="1">
            <a:spLocks/>
          </p:cNvSpPr>
          <p:nvPr/>
        </p:nvSpPr>
        <p:spPr>
          <a:xfrm>
            <a:off x="90771" y="2602210"/>
            <a:ext cx="4235752" cy="399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ClrTx/>
              <a:buNone/>
            </a:pPr>
            <a:r>
              <a:rPr lang="en-US" sz="1600" b="1" dirty="0">
                <a:solidFill>
                  <a:srgbClr val="00B050"/>
                </a:solidFill>
                <a:latin typeface="+mn-lt"/>
                <a:sym typeface="Wingdings" panose="05000000000000000000" pitchFamily="2" charset="2"/>
              </a:rPr>
              <a:t> Idea</a:t>
            </a:r>
            <a:r>
              <a:rPr lang="en-US" sz="1600" b="1" dirty="0">
                <a:solidFill>
                  <a:srgbClr val="00B050"/>
                </a:solidFill>
                <a:latin typeface="+mn-lt"/>
              </a:rPr>
              <a:t>:</a:t>
            </a:r>
          </a:p>
        </p:txBody>
      </p:sp>
    </p:spTree>
    <p:extLst>
      <p:ext uri="{BB962C8B-B14F-4D97-AF65-F5344CB8AC3E}">
        <p14:creationId xmlns:p14="http://schemas.microsoft.com/office/powerpoint/2010/main" val="136547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9" grpId="0"/>
      <p:bldP spid="10" grpId="0" animBg="1"/>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669BA59-51E9-4782-91D5-B20851D8D5EC}"/>
              </a:ext>
            </a:extLst>
          </p:cNvPr>
          <p:cNvSpPr txBox="1"/>
          <p:nvPr/>
        </p:nvSpPr>
        <p:spPr>
          <a:xfrm>
            <a:off x="705104" y="1767167"/>
            <a:ext cx="7598780" cy="1754326"/>
          </a:xfrm>
          <a:prstGeom prst="rect">
            <a:avLst/>
          </a:prstGeom>
          <a:noFill/>
        </p:spPr>
        <p:txBody>
          <a:bodyPr wrap="square">
            <a:spAutoFit/>
          </a:bodyPr>
          <a:lstStyle/>
          <a:p>
            <a:pPr marL="114300" indent="0" algn="l">
              <a:buNone/>
            </a:pPr>
            <a:r>
              <a:rPr lang="en-US" sz="1800" b="1" i="0" dirty="0">
                <a:solidFill>
                  <a:schemeClr val="tx1"/>
                </a:solidFill>
                <a:effectLst/>
                <a:latin typeface="+mj-lt"/>
              </a:rPr>
              <a:t>Custom Loss</a:t>
            </a:r>
            <a:r>
              <a:rPr lang="en-US" sz="1800" b="0" i="0" dirty="0">
                <a:solidFill>
                  <a:schemeClr val="tx1"/>
                </a:solidFill>
                <a:effectLst/>
                <a:latin typeface="+mj-lt"/>
              </a:rPr>
              <a:t>:</a:t>
            </a:r>
          </a:p>
          <a:p>
            <a:pPr marL="114300" indent="0" algn="l">
              <a:buNone/>
            </a:pPr>
            <a:endParaRPr lang="en-US" sz="1800" b="0" i="0" dirty="0">
              <a:solidFill>
                <a:schemeClr val="tx1"/>
              </a:solidFill>
              <a:effectLst/>
              <a:latin typeface="+mj-lt"/>
            </a:endParaRPr>
          </a:p>
          <a:p>
            <a:pPr marL="400050" indent="-285750" algn="l">
              <a:buFont typeface="Arial" panose="020B0604020202020204" pitchFamily="34" charset="0"/>
              <a:buChar char="•"/>
            </a:pPr>
            <a:r>
              <a:rPr lang="en-US" sz="1800" b="1" i="0" dirty="0">
                <a:solidFill>
                  <a:schemeClr val="tx1"/>
                </a:solidFill>
                <a:effectLst/>
                <a:latin typeface="+mj-lt"/>
              </a:rPr>
              <a:t>Only penalizes predictions</a:t>
            </a:r>
            <a:r>
              <a:rPr lang="en-US" sz="1800" b="0" i="0" dirty="0">
                <a:solidFill>
                  <a:schemeClr val="tx1"/>
                </a:solidFill>
                <a:effectLst/>
                <a:latin typeface="+mj-lt"/>
              </a:rPr>
              <a:t> of height and weight that </a:t>
            </a:r>
            <a:r>
              <a:rPr lang="en-US" sz="1800" b="1" i="0" dirty="0">
                <a:solidFill>
                  <a:schemeClr val="tx1"/>
                </a:solidFill>
                <a:effectLst/>
                <a:latin typeface="+mj-lt"/>
              </a:rPr>
              <a:t>vary more than 5% from the true values</a:t>
            </a:r>
            <a:r>
              <a:rPr lang="en-US" sz="1800" b="0" i="0" dirty="0">
                <a:solidFill>
                  <a:schemeClr val="tx1"/>
                </a:solidFill>
                <a:effectLst/>
                <a:latin typeface="+mj-lt"/>
              </a:rPr>
              <a:t>. </a:t>
            </a:r>
          </a:p>
          <a:p>
            <a:pPr marL="400050" indent="-285750" algn="l">
              <a:buFont typeface="Arial" panose="020B0604020202020204" pitchFamily="34" charset="0"/>
              <a:buChar char="•"/>
            </a:pPr>
            <a:endParaRPr lang="en-US" sz="1800" dirty="0">
              <a:solidFill>
                <a:schemeClr val="tx1"/>
              </a:solidFill>
              <a:latin typeface="+mj-lt"/>
            </a:endParaRPr>
          </a:p>
          <a:p>
            <a:pPr marL="400050" indent="-285750" algn="l">
              <a:buFont typeface="Arial" panose="020B0604020202020204" pitchFamily="34" charset="0"/>
              <a:buChar char="•"/>
            </a:pPr>
            <a:r>
              <a:rPr lang="en-US" sz="1800" b="0" i="0" dirty="0">
                <a:solidFill>
                  <a:schemeClr val="tx1"/>
                </a:solidFill>
                <a:effectLst/>
                <a:latin typeface="+mj-lt"/>
              </a:rPr>
              <a:t>This custom loss function will be used throughout the project</a:t>
            </a:r>
          </a:p>
        </p:txBody>
      </p:sp>
      <p:sp>
        <p:nvSpPr>
          <p:cNvPr id="7" name="Titre 1">
            <a:extLst>
              <a:ext uri="{FF2B5EF4-FFF2-40B4-BE49-F238E27FC236}">
                <a16:creationId xmlns:a16="http://schemas.microsoft.com/office/drawing/2014/main" id="{48B5F445-166A-4F4C-8C57-254C9A558A14}"/>
              </a:ext>
            </a:extLst>
          </p:cNvPr>
          <p:cNvSpPr>
            <a:spLocks noGrp="1"/>
          </p:cNvSpPr>
          <p:nvPr>
            <p:ph type="title"/>
          </p:nvPr>
        </p:nvSpPr>
        <p:spPr>
          <a:xfrm>
            <a:off x="311700" y="445025"/>
            <a:ext cx="8520600" cy="572700"/>
          </a:xfrm>
        </p:spPr>
        <p:txBody>
          <a:bodyPr/>
          <a:lstStyle/>
          <a:p>
            <a:pPr algn="ctr"/>
            <a:r>
              <a:rPr lang="en-US" dirty="0"/>
              <a:t>Previous work</a:t>
            </a:r>
          </a:p>
        </p:txBody>
      </p:sp>
    </p:spTree>
    <p:extLst>
      <p:ext uri="{BB962C8B-B14F-4D97-AF65-F5344CB8AC3E}">
        <p14:creationId xmlns:p14="http://schemas.microsoft.com/office/powerpoint/2010/main" val="105851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7181</Words>
  <Application>Microsoft Office PowerPoint</Application>
  <PresentationFormat>Affichage à l'écran (16:9)</PresentationFormat>
  <Paragraphs>793</Paragraphs>
  <Slides>52</Slides>
  <Notes>49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52</vt:i4>
      </vt:variant>
    </vt:vector>
  </HeadingPairs>
  <TitlesOfParts>
    <vt:vector size="62" baseType="lpstr">
      <vt:lpstr>Arial</vt:lpstr>
      <vt:lpstr>Calibri</vt:lpstr>
      <vt:lpstr>Helvetica Neue</vt:lpstr>
      <vt:lpstr>Lucida Grande</vt:lpstr>
      <vt:lpstr>sohne</vt:lpstr>
      <vt:lpstr>STIXMathJax_Main</vt:lpstr>
      <vt:lpstr>STIXMathJax_Normal-italic</vt:lpstr>
      <vt:lpstr>Times New Roman</vt:lpstr>
      <vt:lpstr>Wingdings</vt:lpstr>
      <vt:lpstr>Simple Light</vt:lpstr>
      <vt:lpstr>                              BmAi Artificial Intelligence against Malnutrition              </vt:lpstr>
      <vt:lpstr>Context </vt:lpstr>
      <vt:lpstr>Goal</vt:lpstr>
      <vt:lpstr>Objectives </vt:lpstr>
      <vt:lpstr>Challenges</vt:lpstr>
      <vt:lpstr>OpenPose (1)</vt:lpstr>
      <vt:lpstr>OpenPose (2)</vt:lpstr>
      <vt:lpstr>OpenPose (3)</vt:lpstr>
      <vt:lpstr>Previous work</vt:lpstr>
      <vt:lpstr>Data (1)</vt:lpstr>
      <vt:lpstr>Data (2)</vt:lpstr>
      <vt:lpstr>Data (3)</vt:lpstr>
      <vt:lpstr>Data preprocessing</vt:lpstr>
      <vt:lpstr>Pretrained lightweight OpenPose model (1)</vt:lpstr>
      <vt:lpstr>Pretrained lightweight OpenPose model (2)</vt:lpstr>
      <vt:lpstr>Pretrained lightweight OpenPose model (3)</vt:lpstr>
      <vt:lpstr>Data Augmentation</vt:lpstr>
      <vt:lpstr>Results</vt:lpstr>
      <vt:lpstr>Mobilenet_v1 vs Full lightweight OpenPose</vt:lpstr>
      <vt:lpstr>Analysis (1)</vt:lpstr>
      <vt:lpstr>Mobilenet_v1 (1)</vt:lpstr>
      <vt:lpstr>Mobilenet_v1 (2)</vt:lpstr>
      <vt:lpstr>Analysis</vt:lpstr>
      <vt:lpstr>Mobilenet_v2 (1)</vt:lpstr>
      <vt:lpstr>Mobilenet_v2 (2)</vt:lpstr>
      <vt:lpstr>Analysis</vt:lpstr>
      <vt:lpstr>Mobilenet_v2 (3)</vt:lpstr>
      <vt:lpstr>Integrate AGE and SEX attributes (1)</vt:lpstr>
      <vt:lpstr>Integrate AGE and SEX attributes (2)</vt:lpstr>
      <vt:lpstr>Comparison </vt:lpstr>
      <vt:lpstr>How is the branch behaving ?</vt:lpstr>
      <vt:lpstr>How is the branch behaving ?</vt:lpstr>
      <vt:lpstr>How is the branch behaving ?</vt:lpstr>
      <vt:lpstr>Analysis</vt:lpstr>
      <vt:lpstr>Summary</vt:lpstr>
      <vt:lpstr>What to do next ?</vt:lpstr>
      <vt:lpstr>Thank You</vt:lpstr>
      <vt:lpstr>Présentation PowerPoint</vt:lpstr>
      <vt:lpstr>Previous work (1)</vt:lpstr>
      <vt:lpstr>Previous work (2)</vt:lpstr>
      <vt:lpstr>Previous work (2)</vt:lpstr>
      <vt:lpstr>Previous work (3)</vt:lpstr>
      <vt:lpstr>Previous work (3)</vt:lpstr>
      <vt:lpstr>Data (2)</vt:lpstr>
      <vt:lpstr>Data (3)</vt:lpstr>
      <vt:lpstr>Pretrained lightweight OpenPose model (2)</vt:lpstr>
      <vt:lpstr>Pretrained lightweight OpenPose model (3)</vt:lpstr>
      <vt:lpstr>Results</vt:lpstr>
      <vt:lpstr>Mobilenet_v1 (2)</vt:lpstr>
      <vt:lpstr>Mobilenet_v2 (3)</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BmAi Artificial Intelligence against Malnutrition              </dc:title>
  <cp:lastModifiedBy>ahmed ben haj yahia</cp:lastModifiedBy>
  <cp:revision>155</cp:revision>
  <dcterms:modified xsi:type="dcterms:W3CDTF">2022-02-08T11:55:04Z</dcterms:modified>
</cp:coreProperties>
</file>